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8" r:id="rId1"/>
  </p:sldMasterIdLst>
  <p:notesMasterIdLst>
    <p:notesMasterId r:id="rId56"/>
  </p:notesMasterIdLst>
  <p:sldIdLst>
    <p:sldId id="256" r:id="rId2"/>
    <p:sldId id="322" r:id="rId3"/>
    <p:sldId id="325" r:id="rId4"/>
    <p:sldId id="328" r:id="rId5"/>
    <p:sldId id="329" r:id="rId6"/>
    <p:sldId id="261" r:id="rId7"/>
    <p:sldId id="336" r:id="rId8"/>
    <p:sldId id="370" r:id="rId9"/>
    <p:sldId id="337" r:id="rId10"/>
    <p:sldId id="338" r:id="rId11"/>
    <p:sldId id="340" r:id="rId12"/>
    <p:sldId id="341" r:id="rId13"/>
    <p:sldId id="343" r:id="rId14"/>
    <p:sldId id="346" r:id="rId15"/>
    <p:sldId id="279" r:id="rId16"/>
    <p:sldId id="376" r:id="rId17"/>
    <p:sldId id="355" r:id="rId18"/>
    <p:sldId id="260" r:id="rId19"/>
    <p:sldId id="352" r:id="rId20"/>
    <p:sldId id="377" r:id="rId21"/>
    <p:sldId id="378" r:id="rId22"/>
    <p:sldId id="356" r:id="rId23"/>
    <p:sldId id="300" r:id="rId24"/>
    <p:sldId id="301" r:id="rId25"/>
    <p:sldId id="365" r:id="rId26"/>
    <p:sldId id="366" r:id="rId27"/>
    <p:sldId id="368" r:id="rId28"/>
    <p:sldId id="369" r:id="rId29"/>
    <p:sldId id="302" r:id="rId30"/>
    <p:sldId id="357" r:id="rId31"/>
    <p:sldId id="358" r:id="rId32"/>
    <p:sldId id="359" r:id="rId33"/>
    <p:sldId id="360" r:id="rId34"/>
    <p:sldId id="361" r:id="rId35"/>
    <p:sldId id="362" r:id="rId36"/>
    <p:sldId id="363" r:id="rId37"/>
    <p:sldId id="364" r:id="rId38"/>
    <p:sldId id="371" r:id="rId39"/>
    <p:sldId id="303" r:id="rId40"/>
    <p:sldId id="304" r:id="rId41"/>
    <p:sldId id="374" r:id="rId42"/>
    <p:sldId id="307" r:id="rId43"/>
    <p:sldId id="308" r:id="rId44"/>
    <p:sldId id="309" r:id="rId45"/>
    <p:sldId id="375" r:id="rId46"/>
    <p:sldId id="314" r:id="rId47"/>
    <p:sldId id="315" r:id="rId48"/>
    <p:sldId id="316" r:id="rId49"/>
    <p:sldId id="317" r:id="rId50"/>
    <p:sldId id="318" r:id="rId51"/>
    <p:sldId id="321" r:id="rId52"/>
    <p:sldId id="320" r:id="rId53"/>
    <p:sldId id="354" r:id="rId54"/>
    <p:sldId id="326"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D18E"/>
    <a:srgbClr val="FE9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41"/>
    <p:restoredTop sz="93132" autoAdjust="0"/>
  </p:normalViewPr>
  <p:slideViewPr>
    <p:cSldViewPr snapToGrid="0" snapToObjects="1">
      <p:cViewPr varScale="1">
        <p:scale>
          <a:sx n="68" d="100"/>
          <a:sy n="68" d="100"/>
        </p:scale>
        <p:origin x="64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7.png"/></Relationships>
</file>

<file path=ppt/ink/ink1.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18T14:05:56.124"/>
    </inkml:context>
    <inkml:brush xml:id="br0">
      <inkml:brushProperty name="width" value="0.03528" units="cm"/>
      <inkml:brushProperty name="height" value="0.03528" units="cm"/>
      <inkml:brushProperty name="color" value="#FF0000"/>
      <inkml:brushProperty name="fitToCurve" value="1"/>
      <inkml:brushProperty name="ignorePressure" value="1"/>
    </inkml:brush>
  </inkml:definitions>
  <inkml:trace contextRef="#ctx0" brushRef="#br0">61 0 20,'-8'78'32,"8"-78"-1,-18 52 2,18-52-18,0 0-5,0 0-4,0 0-4,-35 50 0,35-50-1,0 0-1,0 0 2,0 0-1,0 0-1,0 0 0,0 0-3,0 0-11,0 0-17,0 0-3,0 0 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582FF4-D10C-5E47-B9A7-E97BCBD6E1EB}" type="datetimeFigureOut">
              <a:rPr lang="en-US" smtClean="0"/>
              <a:t>12/18/2018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913036-5E09-C84D-ABFF-993D4B8AADD3}" type="slidenum">
              <a:rPr lang="en-US" smtClean="0"/>
              <a:t>‹#›</a:t>
            </a:fld>
            <a:endParaRPr lang="en-US"/>
          </a:p>
        </p:txBody>
      </p:sp>
    </p:spTree>
    <p:extLst>
      <p:ext uri="{BB962C8B-B14F-4D97-AF65-F5344CB8AC3E}">
        <p14:creationId xmlns:p14="http://schemas.microsoft.com/office/powerpoint/2010/main" val="1008077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1E1D4B-6365-EF49-9F42-2B004D96DC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3326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eaLnBrk="1" hangingPunct="1"/>
            <a:fld id="{C4F12430-D63F-46C6-8C12-106AD458EB3C}" type="slidenum">
              <a:rPr lang="fr-FR" smtClean="0"/>
              <a:pPr eaLnBrk="1" hangingPunct="1"/>
              <a:t>32</a:t>
            </a:fld>
            <a:endParaRPr lang="fr-F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atin typeface="Arial" charset="0"/>
            </a:endParaRPr>
          </a:p>
        </p:txBody>
      </p:sp>
    </p:spTree>
    <p:extLst>
      <p:ext uri="{BB962C8B-B14F-4D97-AF65-F5344CB8AC3E}">
        <p14:creationId xmlns:p14="http://schemas.microsoft.com/office/powerpoint/2010/main" val="2200730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eaLnBrk="1" hangingPunct="1"/>
            <a:fld id="{C4F12430-D63F-46C6-8C12-106AD458EB3C}" type="slidenum">
              <a:rPr lang="fr-FR" smtClean="0"/>
              <a:pPr eaLnBrk="1" hangingPunct="1"/>
              <a:t>33</a:t>
            </a:fld>
            <a:endParaRPr lang="fr-F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atin typeface="Arial" charset="0"/>
            </a:endParaRPr>
          </a:p>
        </p:txBody>
      </p:sp>
    </p:spTree>
    <p:extLst>
      <p:ext uri="{BB962C8B-B14F-4D97-AF65-F5344CB8AC3E}">
        <p14:creationId xmlns:p14="http://schemas.microsoft.com/office/powerpoint/2010/main" val="150876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eaLnBrk="1" hangingPunct="1"/>
            <a:fld id="{C4F12430-D63F-46C6-8C12-106AD458EB3C}" type="slidenum">
              <a:rPr lang="fr-FR" smtClean="0"/>
              <a:pPr eaLnBrk="1" hangingPunct="1"/>
              <a:t>34</a:t>
            </a:fld>
            <a:endParaRPr lang="fr-F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atin typeface="Arial" charset="0"/>
            </a:endParaRPr>
          </a:p>
        </p:txBody>
      </p:sp>
    </p:spTree>
    <p:extLst>
      <p:ext uri="{BB962C8B-B14F-4D97-AF65-F5344CB8AC3E}">
        <p14:creationId xmlns:p14="http://schemas.microsoft.com/office/powerpoint/2010/main" val="1016588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eaLnBrk="1" hangingPunct="1"/>
            <a:fld id="{36C7CF45-2A37-4AAA-BF78-0ABFDA4CCDBB}" type="slidenum">
              <a:rPr lang="fr-FR" smtClean="0"/>
              <a:pPr eaLnBrk="1" hangingPunct="1"/>
              <a:t>35</a:t>
            </a:fld>
            <a:endParaRPr lang="fr-F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atin typeface="Arial" charset="0"/>
            </a:endParaRPr>
          </a:p>
        </p:txBody>
      </p:sp>
    </p:spTree>
    <p:extLst>
      <p:ext uri="{BB962C8B-B14F-4D97-AF65-F5344CB8AC3E}">
        <p14:creationId xmlns:p14="http://schemas.microsoft.com/office/powerpoint/2010/main" val="35211087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eaLnBrk="1" hangingPunct="1"/>
            <a:fld id="{9511A380-72E5-485B-9BA8-D94CF8C397FF}" type="slidenum">
              <a:rPr lang="fr-FR" smtClean="0"/>
              <a:pPr eaLnBrk="1" hangingPunct="1"/>
              <a:t>36</a:t>
            </a:fld>
            <a:endParaRPr lang="fr-F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atin typeface="Arial" charset="0"/>
            </a:endParaRPr>
          </a:p>
        </p:txBody>
      </p:sp>
    </p:spTree>
    <p:extLst>
      <p:ext uri="{BB962C8B-B14F-4D97-AF65-F5344CB8AC3E}">
        <p14:creationId xmlns:p14="http://schemas.microsoft.com/office/powerpoint/2010/main" val="562374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eaLnBrk="1" hangingPunct="1"/>
            <a:fld id="{9511A380-72E5-485B-9BA8-D94CF8C397FF}" type="slidenum">
              <a:rPr lang="fr-FR" smtClean="0"/>
              <a:pPr eaLnBrk="1" hangingPunct="1"/>
              <a:t>37</a:t>
            </a:fld>
            <a:endParaRPr lang="fr-F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atin typeface="Arial" charset="0"/>
            </a:endParaRPr>
          </a:p>
        </p:txBody>
      </p:sp>
    </p:spTree>
    <p:extLst>
      <p:ext uri="{BB962C8B-B14F-4D97-AF65-F5344CB8AC3E}">
        <p14:creationId xmlns:p14="http://schemas.microsoft.com/office/powerpoint/2010/main" val="15159644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FA786A-E418-8B48-BBE4-DDB36B6570A3}" type="slidenum">
              <a:rPr lang="en-US" altLang="en-US"/>
              <a:pPr/>
              <a:t>39</a:t>
            </a:fld>
            <a:endParaRPr lang="en-US" altLang="en-US"/>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p:txBody>
          <a:bodyPr/>
          <a:lstStyle/>
          <a:p>
            <a:r>
              <a:rPr lang="en-US" altLang="en-US"/>
              <a:t>Source: Sharon Astyk,  “Ethics of Biofuels”</a:t>
            </a:r>
            <a:r>
              <a:rPr lang="en-US" altLang="en-US" b="1"/>
              <a:t> </a:t>
            </a:r>
            <a:r>
              <a:rPr lang="en-US" altLang="en-US" u="sng"/>
              <a:t>Energy Bulletin</a:t>
            </a:r>
            <a:r>
              <a:rPr lang="en-US" altLang="en-US"/>
              <a:t> (Dec. 28 2006), </a:t>
            </a:r>
            <a:r>
              <a:rPr lang="en-US" altLang="en-US" i="1"/>
              <a:t>available at</a:t>
            </a:r>
            <a:r>
              <a:rPr lang="en-US" altLang="en-US"/>
              <a:t>  http://www.energybulletin.net/24169.html</a:t>
            </a:r>
            <a:endParaRPr lang="en-US" altLang="en-US" b="1"/>
          </a:p>
          <a:p>
            <a:endParaRPr lang="en-US" altLang="en-US"/>
          </a:p>
        </p:txBody>
      </p:sp>
    </p:spTree>
    <p:extLst>
      <p:ext uri="{BB962C8B-B14F-4D97-AF65-F5344CB8AC3E}">
        <p14:creationId xmlns:p14="http://schemas.microsoft.com/office/powerpoint/2010/main" val="21270329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38647B-6F3D-C641-BB50-3E7EC8570B00}" type="slidenum">
              <a:rPr lang="en-US" altLang="en-US"/>
              <a:pPr/>
              <a:t>42</a:t>
            </a:fld>
            <a:endParaRPr lang="en-US" altLang="en-US"/>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19779931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omic Sans MS" charset="0"/>
                <a:ea typeface="ＭＳ Ｐゴシック" charset="-128"/>
              </a:defRPr>
            </a:lvl1pPr>
            <a:lvl2pPr marL="742950" indent="-285750">
              <a:defRPr sz="3200">
                <a:solidFill>
                  <a:schemeClr val="tx1"/>
                </a:solidFill>
                <a:latin typeface="Comic Sans MS" charset="0"/>
                <a:ea typeface="ＭＳ Ｐゴシック" charset="-128"/>
              </a:defRPr>
            </a:lvl2pPr>
            <a:lvl3pPr marL="1143000" indent="-228600">
              <a:defRPr sz="3200">
                <a:solidFill>
                  <a:schemeClr val="tx1"/>
                </a:solidFill>
                <a:latin typeface="Comic Sans MS" charset="0"/>
                <a:ea typeface="ＭＳ Ｐゴシック" charset="-128"/>
              </a:defRPr>
            </a:lvl3pPr>
            <a:lvl4pPr marL="1600200" indent="-228600">
              <a:defRPr sz="3200">
                <a:solidFill>
                  <a:schemeClr val="tx1"/>
                </a:solidFill>
                <a:latin typeface="Comic Sans MS" charset="0"/>
                <a:ea typeface="ＭＳ Ｐゴシック" charset="-128"/>
              </a:defRPr>
            </a:lvl4pPr>
            <a:lvl5pPr marL="2057400" indent="-228600">
              <a:defRPr sz="32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32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32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32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3200">
                <a:solidFill>
                  <a:schemeClr val="tx1"/>
                </a:solidFill>
                <a:latin typeface="Comic Sans MS" charset="0"/>
                <a:ea typeface="ＭＳ Ｐゴシック" charset="-128"/>
              </a:defRPr>
            </a:lvl9pPr>
          </a:lstStyle>
          <a:p>
            <a:fld id="{B8216B5B-744F-7548-9CB6-80C99E70EABA}" type="slidenum">
              <a:rPr lang="en-US" altLang="en-US" sz="1200"/>
              <a:pPr/>
              <a:t>44</a:t>
            </a:fld>
            <a:endParaRPr lang="en-US" altLang="en-US" sz="1200"/>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Times" charset="0"/>
              <a:ea typeface="ＭＳ Ｐゴシック" charset="-128"/>
            </a:endParaRPr>
          </a:p>
        </p:txBody>
      </p:sp>
    </p:spTree>
    <p:extLst>
      <p:ext uri="{BB962C8B-B14F-4D97-AF65-F5344CB8AC3E}">
        <p14:creationId xmlns:p14="http://schemas.microsoft.com/office/powerpoint/2010/main" val="1184284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983848-C6CC-EE49-998E-A9FDC3B96AB4}" type="slidenum">
              <a:rPr lang="en-US"/>
              <a:pPr/>
              <a:t>46</a:t>
            </a:fld>
            <a:endParaRPr lang="en-US"/>
          </a:p>
        </p:txBody>
      </p:sp>
      <p:sp>
        <p:nvSpPr>
          <p:cNvPr id="737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3731" name="Rectangle 3"/>
          <p:cNvSpPr>
            <a:spLocks noGrp="1" noChangeArrowheads="1"/>
          </p:cNvSpPr>
          <p:nvPr>
            <p:ph type="body" idx="1"/>
          </p:nvPr>
        </p:nvSpPr>
        <p:spPr>
          <a:xfrm>
            <a:off x="914400" y="4343400"/>
            <a:ext cx="5029200" cy="4114800"/>
          </a:xfrm>
        </p:spPr>
        <p:txBody>
          <a:bodyPr/>
          <a:lstStyle/>
          <a:p>
            <a:endParaRPr lang="en-US"/>
          </a:p>
        </p:txBody>
      </p:sp>
    </p:spTree>
    <p:extLst>
      <p:ext uri="{BB962C8B-B14F-4D97-AF65-F5344CB8AC3E}">
        <p14:creationId xmlns:p14="http://schemas.microsoft.com/office/powerpoint/2010/main" val="1558318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1E1D4B-6365-EF49-9F42-2B004D96DC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9456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FF73B3-3D64-0045-BE05-44B6B969B40B}" type="slidenum">
              <a:rPr lang="en-US" altLang="en-US"/>
              <a:pPr/>
              <a:t>49</a:t>
            </a:fld>
            <a:endParaRPr lang="en-US" altLang="en-US"/>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r>
              <a:rPr lang="en-US" altLang="en-US"/>
              <a:t>Source: EcoFriend Article, “Algae BioFuels: PetroSun’s Subsidiary to Develop Bio-diesel Form Algae” India (2006), </a:t>
            </a:r>
            <a:r>
              <a:rPr lang="en-US" altLang="en-US" i="1"/>
              <a:t>available at</a:t>
            </a:r>
            <a:r>
              <a:rPr lang="en-US" altLang="en-US"/>
              <a:t> http://www.ecofriend.org/entry/algae-biofuels-petrosuns-subsidiary-to-develop-bio-diesel-form-algae/</a:t>
            </a:r>
          </a:p>
          <a:p>
            <a:endParaRPr lang="en-US" altLang="en-US"/>
          </a:p>
        </p:txBody>
      </p:sp>
    </p:spTree>
    <p:extLst>
      <p:ext uri="{BB962C8B-B14F-4D97-AF65-F5344CB8AC3E}">
        <p14:creationId xmlns:p14="http://schemas.microsoft.com/office/powerpoint/2010/main" val="7341971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Shape 1362"/>
          <p:cNvSpPr>
            <a:spLocks noGrp="1" noRot="1" noChangeAspect="1"/>
          </p:cNvSpPr>
          <p:nvPr>
            <p:ph type="sldImg" idx="2"/>
          </p:nvPr>
        </p:nvSpPr>
        <p:spPr>
          <a:xfrm>
            <a:off x="401638" y="708025"/>
            <a:ext cx="6283325"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363" name="Shape 1363"/>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None/>
            </a:pPr>
            <a:endParaRPr sz="1200" b="0" i="0" u="none" strike="noStrike" cap="none" baseline="0">
              <a:solidFill>
                <a:schemeClr val="dk1"/>
              </a:solidFill>
              <a:latin typeface="Calibri"/>
              <a:ea typeface="Calibri"/>
              <a:cs typeface="Calibri"/>
              <a:sym typeface="Calibri"/>
            </a:endParaRPr>
          </a:p>
        </p:txBody>
      </p:sp>
      <p:sp>
        <p:nvSpPr>
          <p:cNvPr id="1364" name="Shape 1364"/>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51</a:t>
            </a:fld>
            <a:endParaRPr lang="en-US" sz="13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1562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A8F91F-0802-40EE-9A53-0348634E3AF7}" type="slidenum">
              <a:rPr lang="fr-FR"/>
              <a:pPr/>
              <a:t>7</a:t>
            </a:fld>
            <a:endParaRPr lang="fr-F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2953515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97155D-CDAF-4655-AF55-03D2B1AA5EB1}" type="slidenum">
              <a:rPr lang="fr-FR"/>
              <a:pPr/>
              <a:t>9</a:t>
            </a:fld>
            <a:endParaRPr lang="fr-FR"/>
          </a:p>
        </p:txBody>
      </p:sp>
      <p:sp>
        <p:nvSpPr>
          <p:cNvPr id="926722" name="Rectangle 2"/>
          <p:cNvSpPr>
            <a:spLocks noGrp="1" noRot="1" noChangeAspect="1" noChangeArrowheads="1" noTextEdit="1"/>
          </p:cNvSpPr>
          <p:nvPr>
            <p:ph type="sldImg"/>
          </p:nvPr>
        </p:nvSpPr>
        <p:spPr>
          <a:ln/>
        </p:spPr>
      </p:sp>
      <p:sp>
        <p:nvSpPr>
          <p:cNvPr id="92672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714823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F6335F-4C5A-46FA-9A57-5844D02C5D5B}" type="slidenum">
              <a:rPr lang="fr-FR"/>
              <a:pPr/>
              <a:t>10</a:t>
            </a:fld>
            <a:endParaRPr lang="fr-FR"/>
          </a:p>
        </p:txBody>
      </p:sp>
      <p:sp>
        <p:nvSpPr>
          <p:cNvPr id="912386" name="Rectangle 2"/>
          <p:cNvSpPr>
            <a:spLocks noGrp="1" noRot="1" noChangeAspect="1" noChangeArrowheads="1" noTextEdit="1"/>
          </p:cNvSpPr>
          <p:nvPr>
            <p:ph type="sldImg"/>
          </p:nvPr>
        </p:nvSpPr>
        <p:spPr>
          <a:ln/>
        </p:spPr>
      </p:sp>
      <p:sp>
        <p:nvSpPr>
          <p:cNvPr id="912387"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31621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04F94B-5A3B-2247-80AE-F5D4BB3C91AE}" type="slidenum">
              <a:rPr lang="de-DE" altLang="en-US"/>
              <a:pPr/>
              <a:t>23</a:t>
            </a:fld>
            <a:endParaRPr lang="de-DE" altLang="en-US"/>
          </a:p>
        </p:txBody>
      </p:sp>
      <p:sp>
        <p:nvSpPr>
          <p:cNvPr id="621570" name="Rectangle 2"/>
          <p:cNvSpPr>
            <a:spLocks noGrp="1" noRot="1" noChangeAspect="1" noChangeArrowheads="1" noTextEdit="1"/>
          </p:cNvSpPr>
          <p:nvPr>
            <p:ph type="sldImg"/>
          </p:nvPr>
        </p:nvSpPr>
        <p:spPr>
          <a:xfrm>
            <a:off x="201613" y="727075"/>
            <a:ext cx="6454775" cy="3632200"/>
          </a:xfrm>
          <a:ln/>
        </p:spPr>
      </p:sp>
      <p:sp>
        <p:nvSpPr>
          <p:cNvPr id="621571" name="Rectangle 3"/>
          <p:cNvSpPr>
            <a:spLocks noGrp="1" noChangeArrowheads="1"/>
          </p:cNvSpPr>
          <p:nvPr>
            <p:ph type="body" idx="1"/>
          </p:nvPr>
        </p:nvSpPr>
        <p:spPr/>
        <p:txBody>
          <a:bodyPr/>
          <a:lstStyle/>
          <a:p>
            <a:endParaRPr lang="nb-NO" altLang="en-US"/>
          </a:p>
        </p:txBody>
      </p:sp>
    </p:spTree>
    <p:extLst>
      <p:ext uri="{BB962C8B-B14F-4D97-AF65-F5344CB8AC3E}">
        <p14:creationId xmlns:p14="http://schemas.microsoft.com/office/powerpoint/2010/main" val="25368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37FFDE-DFC9-1C44-BAE4-52B8548283A1}" type="slidenum">
              <a:rPr lang="en-US" altLang="en-US"/>
              <a:pPr/>
              <a:t>27</a:t>
            </a:fld>
            <a:endParaRPr lang="en-US" altLang="en-US"/>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r>
              <a:rPr lang="en-US" altLang="en-US" dirty="0"/>
              <a:t>Source: National Biodiesel Board,” Lifecycle Summary,” </a:t>
            </a:r>
            <a:r>
              <a:rPr lang="en-US" altLang="en-US" i="1" dirty="0"/>
              <a:t>available at</a:t>
            </a:r>
            <a:r>
              <a:rPr lang="en-US" altLang="en-US" dirty="0"/>
              <a:t> http://</a:t>
            </a:r>
            <a:r>
              <a:rPr lang="en-US" altLang="en-US" dirty="0" err="1"/>
              <a:t>www.nbb.org</a:t>
            </a:r>
            <a:r>
              <a:rPr lang="en-US" altLang="en-US" dirty="0"/>
              <a:t>/</a:t>
            </a:r>
            <a:r>
              <a:rPr lang="en-US" altLang="en-US" dirty="0" err="1"/>
              <a:t>pdf_files</a:t>
            </a:r>
            <a:r>
              <a:rPr lang="en-US" altLang="en-US" dirty="0"/>
              <a:t>/</a:t>
            </a:r>
            <a:r>
              <a:rPr lang="en-US" altLang="en-US" dirty="0" err="1"/>
              <a:t>fuelfactsheets</a:t>
            </a:r>
            <a:r>
              <a:rPr lang="en-US" altLang="en-US" dirty="0"/>
              <a:t>/</a:t>
            </a:r>
            <a:r>
              <a:rPr lang="en-US" altLang="en-US" dirty="0" err="1"/>
              <a:t>LifeCycle_Summary.PDF</a:t>
            </a:r>
            <a:endParaRPr lang="en-US" altLang="en-US" dirty="0"/>
          </a:p>
        </p:txBody>
      </p:sp>
    </p:spTree>
    <p:extLst>
      <p:ext uri="{BB962C8B-B14F-4D97-AF65-F5344CB8AC3E}">
        <p14:creationId xmlns:p14="http://schemas.microsoft.com/office/powerpoint/2010/main" val="3133797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5E749B-33E1-9844-859E-898D7E5F8F20}" type="slidenum">
              <a:rPr lang="en-US" altLang="en-US"/>
              <a:pPr/>
              <a:t>29</a:t>
            </a:fld>
            <a:endParaRPr lang="en-US" altLang="en-US"/>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r>
              <a:rPr lang="en-US" altLang="en-US"/>
              <a:t>Source: Department of Energy, Alternative Fuels Data Center, “How is Ethanol Made?”, available at http://www.eere.energy.gov/afdc/altfuel/eth_made.html</a:t>
            </a:r>
          </a:p>
          <a:p>
            <a:endParaRPr lang="en-US" altLang="en-US"/>
          </a:p>
        </p:txBody>
      </p:sp>
    </p:spTree>
    <p:extLst>
      <p:ext uri="{BB962C8B-B14F-4D97-AF65-F5344CB8AC3E}">
        <p14:creationId xmlns:p14="http://schemas.microsoft.com/office/powerpoint/2010/main" val="806599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eaLnBrk="1" hangingPunct="1"/>
            <a:fld id="{C4F12430-D63F-46C6-8C12-106AD458EB3C}" type="slidenum">
              <a:rPr lang="fr-FR" smtClean="0"/>
              <a:pPr eaLnBrk="1" hangingPunct="1"/>
              <a:t>31</a:t>
            </a:fld>
            <a:endParaRPr lang="fr-F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atin typeface="Arial" charset="0"/>
            </a:endParaRPr>
          </a:p>
        </p:txBody>
      </p:sp>
    </p:spTree>
    <p:extLst>
      <p:ext uri="{BB962C8B-B14F-4D97-AF65-F5344CB8AC3E}">
        <p14:creationId xmlns:p14="http://schemas.microsoft.com/office/powerpoint/2010/main" val="2587442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7DC98A1-DEE6-4B1D-8B90-4BDF0E2C6BB2}" type="datetime1">
              <a:rPr lang="en-US" smtClean="0"/>
              <a:t>12/18/2018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4186645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226C59-8D5B-4040-91A9-B87DB9D8FF47}" type="datetime1">
              <a:rPr lang="en-US" smtClean="0"/>
              <a:t>12/18/2018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4192828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fld id="{1FEB84DE-0612-4F73-84B8-48002C0ADAB8}" type="datetime1">
              <a:rPr lang="en-US" smtClean="0"/>
              <a:t>12/18/2018</a:t>
            </a:fld>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smtClean="0"/>
            </a:lvl1pPr>
          </a:lstStyle>
          <a:p>
            <a:fld id="{A5DB7EE4-FE0F-1143-8757-673A9E6CB62B}" type="slidenum">
              <a:rPr lang="en-US"/>
              <a:pPr/>
              <a:t>‹#›</a:t>
            </a:fld>
            <a:endParaRPr lang="en-US"/>
          </a:p>
        </p:txBody>
      </p:sp>
    </p:spTree>
    <p:extLst>
      <p:ext uri="{BB962C8B-B14F-4D97-AF65-F5344CB8AC3E}">
        <p14:creationId xmlns:p14="http://schemas.microsoft.com/office/powerpoint/2010/main" val="3983480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098B1-9066-468B-86E0-5A1A60C76B79}" type="datetime1">
              <a:rPr lang="en-US" smtClean="0"/>
              <a:t>12/18/2018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8F2B6-4A33-B34B-88C5-4D0E2420B093}" type="slidenum">
              <a:rPr lang="en-US" smtClean="0"/>
              <a:t>‹#›</a:t>
            </a:fld>
            <a:endParaRPr lang="en-US"/>
          </a:p>
        </p:txBody>
      </p:sp>
      <p:cxnSp>
        <p:nvCxnSpPr>
          <p:cNvPr id="7" name="Straight Connector 6">
            <a:extLst>
              <a:ext uri="{FF2B5EF4-FFF2-40B4-BE49-F238E27FC236}">
                <a16:creationId xmlns:a16="http://schemas.microsoft.com/office/drawing/2014/main" id="{C6BA2468-730F-40AF-AA36-4ACF2714E50F}"/>
              </a:ext>
            </a:extLst>
          </p:cNvPr>
          <p:cNvCxnSpPr>
            <a:cxnSpLocks/>
          </p:cNvCxnSpPr>
          <p:nvPr userDrawn="1"/>
        </p:nvCxnSpPr>
        <p:spPr>
          <a:xfrm>
            <a:off x="0" y="113646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9702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341869F-B85B-4FD4-A966-C71BF3873D3E}" type="datetime1">
              <a:rPr lang="en-US" smtClean="0"/>
              <a:t>12/18/2018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3346172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BD32CB8-6AFC-403A-A20C-FF7EF3B36BE4}" type="datetime1">
              <a:rPr lang="en-US" smtClean="0"/>
              <a:t>12/18/2018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4007790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9525C96-9236-4F25-B65E-4EEDF97E350D}" type="datetime1">
              <a:rPr lang="en-US" smtClean="0"/>
              <a:t>12/18/2018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2965341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CAD31A-F604-4FB5-BA13-106E666C0BCA}" type="datetime1">
              <a:rPr lang="en-US" smtClean="0"/>
              <a:t>12/18/2018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2300178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1EAC956-ACBA-4D2B-BAFD-442E69DF7D5D}" type="datetime1">
              <a:rPr lang="en-US" smtClean="0"/>
              <a:t>12/18/2018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2887547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A3E1453-D38C-42B8-B214-634E695FDE71}" type="datetime1">
              <a:rPr lang="en-US" smtClean="0"/>
              <a:t>12/18/2018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1631289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DFF0CC-BDCA-4B6C-8F7B-4F84252B4FA3}" type="datetime1">
              <a:rPr lang="en-US" smtClean="0"/>
              <a:t>12/18/2018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4235129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4DBE78-292D-4D2D-9BA8-F4864284C441}" type="datetime1">
              <a:rPr lang="en-US" smtClean="0"/>
              <a:t>12/18/2018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08F2B6-4A33-B34B-88C5-4D0E2420B093}" type="slidenum">
              <a:rPr lang="en-US" smtClean="0"/>
              <a:t>‹#›</a:t>
            </a:fld>
            <a:endParaRPr lang="en-US"/>
          </a:p>
        </p:txBody>
      </p:sp>
    </p:spTree>
    <p:extLst>
      <p:ext uri="{BB962C8B-B14F-4D97-AF65-F5344CB8AC3E}">
        <p14:creationId xmlns:p14="http://schemas.microsoft.com/office/powerpoint/2010/main" val="97034903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tiff"/><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tiff"/></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15.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 Id="rId9" Type="http://schemas.openxmlformats.org/officeDocument/2006/relationships/image" Target="../media/image61.wmf"/></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8.jpeg"/><Relationship Id="rId7"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0.jpe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tiff"/></Relationships>
</file>

<file path=ppt/slides/_rels/slide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8.w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D8AEE64A-2CC2-4A7A-B06B-4A92B2EC43DC}"/>
              </a:ext>
            </a:extLst>
          </p:cNvPr>
          <p:cNvSpPr txBox="1">
            <a:spLocks/>
          </p:cNvSpPr>
          <p:nvPr/>
        </p:nvSpPr>
        <p:spPr>
          <a:xfrm>
            <a:off x="1523998" y="1532054"/>
            <a:ext cx="9144000" cy="42132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dirty="0">
                <a:solidFill>
                  <a:srgbClr val="00728A"/>
                </a:solidFill>
              </a:rPr>
              <a:t>Renewable </a:t>
            </a:r>
            <a:r>
              <a:rPr lang="en-US" sz="3600" dirty="0" err="1">
                <a:solidFill>
                  <a:srgbClr val="00728A"/>
                </a:solidFill>
              </a:rPr>
              <a:t>Feedstocks</a:t>
            </a:r>
            <a:r>
              <a:rPr lang="en-US" sz="3600" dirty="0">
                <a:solidFill>
                  <a:srgbClr val="00728A"/>
                </a:solidFill>
              </a:rPr>
              <a:t> for energy</a:t>
            </a:r>
          </a:p>
        </p:txBody>
      </p:sp>
      <p:pic>
        <p:nvPicPr>
          <p:cNvPr id="11" name="Picture 10">
            <a:extLst>
              <a:ext uri="{FF2B5EF4-FFF2-40B4-BE49-F238E27FC236}">
                <a16:creationId xmlns:a16="http://schemas.microsoft.com/office/drawing/2014/main" id="{5E48EE55-50BA-4F8F-B67B-3ECADFB1C55F}"/>
              </a:ext>
            </a:extLst>
          </p:cNvPr>
          <p:cNvPicPr>
            <a:picLocks noChangeAspect="1"/>
          </p:cNvPicPr>
          <p:nvPr/>
        </p:nvPicPr>
        <p:blipFill>
          <a:blip r:embed="rId2"/>
          <a:stretch>
            <a:fillRect/>
          </a:stretch>
        </p:blipFill>
        <p:spPr>
          <a:xfrm>
            <a:off x="3142341" y="2144106"/>
            <a:ext cx="5907314" cy="4430486"/>
          </a:xfrm>
          <a:prstGeom prst="rect">
            <a:avLst/>
          </a:prstGeom>
        </p:spPr>
      </p:pic>
      <p:sp>
        <p:nvSpPr>
          <p:cNvPr id="12" name="TextBox 11">
            <a:extLst>
              <a:ext uri="{FF2B5EF4-FFF2-40B4-BE49-F238E27FC236}">
                <a16:creationId xmlns:a16="http://schemas.microsoft.com/office/drawing/2014/main" id="{66B1D73F-817C-43DB-97A4-82A1ABDE7B42}"/>
              </a:ext>
            </a:extLst>
          </p:cNvPr>
          <p:cNvSpPr txBox="1"/>
          <p:nvPr/>
        </p:nvSpPr>
        <p:spPr>
          <a:xfrm>
            <a:off x="650946" y="6546791"/>
            <a:ext cx="3180935" cy="276999"/>
          </a:xfrm>
          <a:prstGeom prst="rect">
            <a:avLst/>
          </a:prstGeom>
          <a:noFill/>
        </p:spPr>
        <p:txBody>
          <a:bodyPr wrap="none" rtlCol="0">
            <a:spAutoFit/>
          </a:bodyPr>
          <a:lstStyle/>
          <a:p>
            <a:r>
              <a:rPr lang="en-US" sz="1200" dirty="0">
                <a:solidFill>
                  <a:schemeClr val="bg1">
                    <a:lumMod val="50000"/>
                  </a:schemeClr>
                </a:solidFill>
              </a:rPr>
              <a:t>Image: Wikimedia Commons, Author: R. </a:t>
            </a:r>
            <a:r>
              <a:rPr lang="en-US" sz="1200" dirty="0" err="1">
                <a:solidFill>
                  <a:schemeClr val="bg1">
                    <a:lumMod val="50000"/>
                  </a:schemeClr>
                </a:solidFill>
              </a:rPr>
              <a:t>Möhler</a:t>
            </a:r>
            <a:endParaRPr lang="en-US" sz="1200" dirty="0">
              <a:solidFill>
                <a:schemeClr val="bg1">
                  <a:lumMod val="50000"/>
                </a:schemeClr>
              </a:solidFill>
            </a:endParaRPr>
          </a:p>
        </p:txBody>
      </p:sp>
      <p:sp>
        <p:nvSpPr>
          <p:cNvPr id="8" name="Rectangle 7"/>
          <p:cNvSpPr/>
          <p:nvPr/>
        </p:nvSpPr>
        <p:spPr>
          <a:xfrm>
            <a:off x="111649" y="5204193"/>
            <a:ext cx="2734156" cy="1200329"/>
          </a:xfrm>
          <a:prstGeom prst="rect">
            <a:avLst/>
          </a:prstGeom>
        </p:spPr>
        <p:txBody>
          <a:bodyPr wrap="square">
            <a:spAutoFit/>
          </a:bodyPr>
          <a:lstStyle/>
          <a:p>
            <a:br>
              <a:rPr lang="en-US" sz="1200" dirty="0">
                <a:latin typeface="Times New Roman" charset="0"/>
              </a:rPr>
            </a:br>
            <a:endParaRPr lang="en-US" sz="1200" dirty="0">
              <a:latin typeface="Times New Roman" charset="0"/>
            </a:endParaRPr>
          </a:p>
          <a:p>
            <a:br>
              <a:rPr lang="en-US" sz="1200" dirty="0">
                <a:latin typeface="Times New Roman" charset="0"/>
              </a:rPr>
            </a:br>
            <a:endParaRPr lang="en-US" sz="1200" dirty="0">
              <a:latin typeface="Times New Roman" charset="0"/>
            </a:endParaRPr>
          </a:p>
          <a:p>
            <a:r>
              <a:rPr lang="en-US" sz="1200" dirty="0">
                <a:solidFill>
                  <a:srgbClr val="2F2A2B"/>
                </a:solidFill>
                <a:latin typeface="Times New Roman" charset="0"/>
              </a:rPr>
              <a:t>CENTER </a:t>
            </a:r>
            <a:r>
              <a:rPr lang="en-US" sz="1200" i="1" dirty="0">
                <a:solidFill>
                  <a:srgbClr val="2F2A2B"/>
                </a:solidFill>
                <a:latin typeface="Times New Roman" charset="0"/>
              </a:rPr>
              <a:t>for </a:t>
            </a:r>
            <a:r>
              <a:rPr lang="en-US" sz="1200" dirty="0">
                <a:solidFill>
                  <a:srgbClr val="2F2A2B"/>
                </a:solidFill>
                <a:latin typeface="Times New Roman" charset="0"/>
              </a:rPr>
              <a:t>GREEN CHEMISTRY</a:t>
            </a:r>
          </a:p>
          <a:p>
            <a:r>
              <a:rPr lang="en-US" sz="1200" i="1" dirty="0">
                <a:solidFill>
                  <a:srgbClr val="2F2A2B"/>
                </a:solidFill>
                <a:latin typeface="Times New Roman" charset="0"/>
              </a:rPr>
              <a:t>and </a:t>
            </a:r>
            <a:r>
              <a:rPr lang="en-US" sz="1200" dirty="0">
                <a:solidFill>
                  <a:srgbClr val="2F2A2B"/>
                </a:solidFill>
                <a:latin typeface="Times New Roman" charset="0"/>
              </a:rPr>
              <a:t>GREEN ENGINEERING </a:t>
            </a:r>
            <a:r>
              <a:rPr lang="en-US" sz="1200" i="1" dirty="0">
                <a:solidFill>
                  <a:srgbClr val="2F2A2B"/>
                </a:solidFill>
                <a:latin typeface="Times New Roman" charset="0"/>
              </a:rPr>
              <a:t>at </a:t>
            </a:r>
            <a:r>
              <a:rPr lang="en-US" sz="1200" dirty="0">
                <a:solidFill>
                  <a:srgbClr val="2F2A2B"/>
                </a:solidFill>
                <a:latin typeface="Times New Roman" charset="0"/>
              </a:rPr>
              <a:t>YALE</a:t>
            </a:r>
            <a:endParaRPr lang="en-US" sz="1200" dirty="0">
              <a:solidFill>
                <a:srgbClr val="2F2A2B"/>
              </a:solidFill>
              <a:effectLst/>
              <a:latin typeface="Times New Roman" charset="0"/>
            </a:endParaRP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0350" y="4446658"/>
            <a:ext cx="1020198" cy="1496290"/>
          </a:xfrm>
          <a:prstGeom prst="rect">
            <a:avLst/>
          </a:prstGeom>
        </p:spPr>
      </p:pic>
      <p:pic>
        <p:nvPicPr>
          <p:cNvPr id="10" name="Picture 9"/>
          <p:cNvPicPr>
            <a:picLocks noChangeAspect="1"/>
          </p:cNvPicPr>
          <p:nvPr/>
        </p:nvPicPr>
        <p:blipFill>
          <a:blip r:embed="rId4"/>
          <a:stretch>
            <a:fillRect/>
          </a:stretch>
        </p:blipFill>
        <p:spPr>
          <a:xfrm>
            <a:off x="9346191" y="5460687"/>
            <a:ext cx="2643612" cy="687339"/>
          </a:xfrm>
          <a:prstGeom prst="rect">
            <a:avLst/>
          </a:prstGeom>
        </p:spPr>
      </p:pic>
      <p:pic>
        <p:nvPicPr>
          <p:cNvPr id="13" name="Picture 12"/>
          <p:cNvPicPr>
            <a:picLocks noChangeAspect="1"/>
          </p:cNvPicPr>
          <p:nvPr/>
        </p:nvPicPr>
        <p:blipFill>
          <a:blip r:embed="rId5"/>
          <a:stretch>
            <a:fillRect/>
          </a:stretch>
        </p:blipFill>
        <p:spPr>
          <a:xfrm>
            <a:off x="9230724" y="4341829"/>
            <a:ext cx="2874547" cy="862364"/>
          </a:xfrm>
          <a:prstGeom prst="rect">
            <a:avLst/>
          </a:prstGeom>
        </p:spPr>
      </p:pic>
      <p:sp>
        <p:nvSpPr>
          <p:cNvPr id="14" name="Title 1">
            <a:extLst>
              <a:ext uri="{FF2B5EF4-FFF2-40B4-BE49-F238E27FC236}">
                <a16:creationId xmlns:a16="http://schemas.microsoft.com/office/drawing/2014/main" id="{CB3C1DB0-85C0-EC4B-9AFF-AF5BB586B92B}"/>
              </a:ext>
            </a:extLst>
          </p:cNvPr>
          <p:cNvSpPr>
            <a:spLocks noGrp="1"/>
          </p:cNvSpPr>
          <p:nvPr>
            <p:ph type="ctrTitle"/>
          </p:nvPr>
        </p:nvSpPr>
        <p:spPr>
          <a:xfrm>
            <a:off x="743674" y="320448"/>
            <a:ext cx="11246129" cy="1210900"/>
          </a:xfrm>
        </p:spPr>
        <p:txBody>
          <a:bodyPr>
            <a:noAutofit/>
          </a:bodyPr>
          <a:lstStyle/>
          <a:p>
            <a:r>
              <a:rPr lang="en-US" sz="4800" dirty="0">
                <a:solidFill>
                  <a:srgbClr val="00728A"/>
                </a:solidFill>
                <a:latin typeface="+mn-lt"/>
              </a:rPr>
              <a:t>Yale-UNIDO Train-the-Facilitator Workshop in Green Chemistry</a:t>
            </a:r>
            <a:endParaRPr lang="en-US" sz="4800" b="1" dirty="0">
              <a:solidFill>
                <a:srgbClr val="00728A"/>
              </a:solidFill>
              <a:latin typeface="+mn-lt"/>
            </a:endParaRPr>
          </a:p>
        </p:txBody>
      </p:sp>
      <p:pic>
        <p:nvPicPr>
          <p:cNvPr id="16" name="Picture 15">
            <a:extLst>
              <a:ext uri="{FF2B5EF4-FFF2-40B4-BE49-F238E27FC236}">
                <a16:creationId xmlns:a16="http://schemas.microsoft.com/office/drawing/2014/main" id="{8A53B7E6-B772-134E-B314-7865DDC7F9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964" y="2816379"/>
            <a:ext cx="3032234" cy="2274176"/>
          </a:xfrm>
          <a:prstGeom prst="rect">
            <a:avLst/>
          </a:prstGeom>
        </p:spPr>
      </p:pic>
    </p:spTree>
    <p:extLst>
      <p:ext uri="{BB962C8B-B14F-4D97-AF65-F5344CB8AC3E}">
        <p14:creationId xmlns:p14="http://schemas.microsoft.com/office/powerpoint/2010/main" val="575237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5" name="Rectangle 5"/>
          <p:cNvSpPr>
            <a:spLocks noGrp="1" noChangeArrowheads="1"/>
          </p:cNvSpPr>
          <p:nvPr>
            <p:ph sz="quarter" idx="1"/>
          </p:nvPr>
        </p:nvSpPr>
        <p:spPr>
          <a:noFill/>
          <a:ln/>
        </p:spPr>
        <p:txBody>
          <a:bodyPr/>
          <a:lstStyle/>
          <a:p>
            <a:r>
              <a:rPr lang="en-US" dirty="0"/>
              <a:t>Fossil fuels provide a significant part of our energy supply (almost three quarter): </a:t>
            </a:r>
          </a:p>
          <a:p>
            <a:pPr lvl="1"/>
            <a:r>
              <a:rPr lang="en-US" dirty="0"/>
              <a:t>oil + coal + gas</a:t>
            </a:r>
          </a:p>
          <a:p>
            <a:pPr>
              <a:buFont typeface="Wingdings" pitchFamily="2" charset="2"/>
              <a:buNone/>
            </a:pPr>
            <a:endParaRPr lang="en-US" dirty="0"/>
          </a:p>
        </p:txBody>
      </p:sp>
      <p:sp>
        <p:nvSpPr>
          <p:cNvPr id="911369" name="Rectangle 9"/>
          <p:cNvSpPr>
            <a:spLocks noChangeArrowheads="1"/>
          </p:cNvSpPr>
          <p:nvPr/>
        </p:nvSpPr>
        <p:spPr bwMode="auto">
          <a:xfrm>
            <a:off x="9016034" y="2118415"/>
            <a:ext cx="312002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lvl="2">
              <a:spcBef>
                <a:spcPct val="20000"/>
              </a:spcBef>
              <a:buClr>
                <a:schemeClr val="bg2"/>
              </a:buClr>
              <a:buSzPct val="65000"/>
              <a:buFont typeface="Wingdings" pitchFamily="2" charset="2"/>
              <a:buNone/>
            </a:pPr>
            <a:r>
              <a:rPr lang="en-US" sz="1600"/>
              <a:t>Sources of world energy</a:t>
            </a:r>
          </a:p>
        </p:txBody>
      </p:sp>
      <p:pic>
        <p:nvPicPr>
          <p:cNvPr id="911370" name="Picture 10" descr="Worlenergysour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89435" y="62645"/>
            <a:ext cx="2246620" cy="176298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2124229" y="207050"/>
            <a:ext cx="7937346" cy="707886"/>
          </a:xfrm>
        </p:spPr>
        <p:txBody>
          <a:bodyPr wrap="square">
            <a:spAutoFit/>
          </a:bodyPr>
          <a:lstStyle/>
          <a:p>
            <a:pPr algn="ctr">
              <a:lnSpc>
                <a:spcPct val="100000"/>
              </a:lnSpc>
            </a:pPr>
            <a:r>
              <a:rPr lang="en-US" sz="4000" b="1" dirty="0">
                <a:latin typeface="+mn-lt"/>
              </a:rPr>
              <a:t>Where does energy come from?</a:t>
            </a:r>
          </a:p>
        </p:txBody>
      </p:sp>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07083" y="2454966"/>
            <a:ext cx="4786624" cy="3559900"/>
          </a:xfrm>
          <a:prstGeom prst="rect">
            <a:avLst/>
          </a:prstGeom>
        </p:spPr>
      </p:pic>
      <p:sp>
        <p:nvSpPr>
          <p:cNvPr id="10" name="Rectangle 9"/>
          <p:cNvSpPr/>
          <p:nvPr/>
        </p:nvSpPr>
        <p:spPr>
          <a:xfrm>
            <a:off x="5313913" y="6182559"/>
            <a:ext cx="7092618" cy="738664"/>
          </a:xfrm>
          <a:prstGeom prst="rect">
            <a:avLst/>
          </a:prstGeom>
        </p:spPr>
        <p:txBody>
          <a:bodyPr wrap="square">
            <a:spAutoFit/>
          </a:bodyPr>
          <a:lstStyle/>
          <a:p>
            <a:r>
              <a:rPr lang="en-US" sz="1400" dirty="0">
                <a:latin typeface="Calibri Regular" charset="0"/>
                <a:ea typeface="ＭＳ 明朝" charset="-128"/>
                <a:cs typeface="Calibri Regular" charset="0"/>
              </a:rPr>
              <a:t>The graph includes a prediction for year 2035, where the projected energy consumption will reach 770 quadrillion British Thermal Unit [BTU].</a:t>
            </a:r>
          </a:p>
          <a:p>
            <a:r>
              <a:rPr lang="en-US" sz="1400" dirty="0">
                <a:solidFill>
                  <a:schemeClr val="bg1">
                    <a:lumMod val="50000"/>
                  </a:schemeClr>
                </a:solidFill>
                <a:latin typeface="Calibri Regular" charset="0"/>
                <a:ea typeface="ＭＳ 明朝" charset="-128"/>
                <a:cs typeface="Calibri Regular" charset="0"/>
              </a:rPr>
              <a:t>Source: U.S. Energy Information Administration [U.S. EIA].</a:t>
            </a:r>
            <a:endParaRPr lang="en-US" sz="1400" dirty="0">
              <a:solidFill>
                <a:schemeClr val="bg1">
                  <a:lumMod val="50000"/>
                </a:schemeClr>
              </a:solidFill>
              <a:latin typeface="Cambria" charset="0"/>
              <a:ea typeface="ＭＳ 明朝" charset="-128"/>
              <a:cs typeface="Calibri Regular" charset="0"/>
            </a:endParaRPr>
          </a:p>
        </p:txBody>
      </p:sp>
      <p:sp>
        <p:nvSpPr>
          <p:cNvPr id="11" name="TextBox 10">
            <a:extLst>
              <a:ext uri="{FF2B5EF4-FFF2-40B4-BE49-F238E27FC236}">
                <a16:creationId xmlns:a16="http://schemas.microsoft.com/office/drawing/2014/main" id="{CE58E77E-0D98-401F-ADDA-6B5AD4CFF542}"/>
              </a:ext>
            </a:extLst>
          </p:cNvPr>
          <p:cNvSpPr txBox="1"/>
          <p:nvPr/>
        </p:nvSpPr>
        <p:spPr>
          <a:xfrm>
            <a:off x="6127791" y="5937152"/>
            <a:ext cx="4745209" cy="338554"/>
          </a:xfrm>
          <a:prstGeom prst="rect">
            <a:avLst/>
          </a:prstGeom>
          <a:noFill/>
        </p:spPr>
        <p:txBody>
          <a:bodyPr wrap="none" rtlCol="0">
            <a:spAutoFit/>
          </a:bodyPr>
          <a:lstStyle/>
          <a:p>
            <a:pPr algn="ctr"/>
            <a:r>
              <a:rPr lang="en-US" sz="1600" dirty="0">
                <a:latin typeface="Calibri Regular" charset="0"/>
                <a:ea typeface="ＭＳ 明朝" charset="-128"/>
                <a:cs typeface="Calibri Regular" charset="0"/>
              </a:rPr>
              <a:t>Increasing world energy consumption since 1990. </a:t>
            </a:r>
          </a:p>
        </p:txBody>
      </p:sp>
      <p:pic>
        <p:nvPicPr>
          <p:cNvPr id="12" name="Picture 2" descr="http://www.eia.gov/todayinenergy/images/2013.07.03/histor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861" y="3417498"/>
            <a:ext cx="4943967" cy="244605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275881" y="6170957"/>
            <a:ext cx="5472608" cy="307777"/>
          </a:xfrm>
          <a:prstGeom prst="rect">
            <a:avLst/>
          </a:prstGeom>
        </p:spPr>
        <p:txBody>
          <a:bodyPr wrap="square">
            <a:spAutoFit/>
          </a:bodyPr>
          <a:lstStyle/>
          <a:p>
            <a:r>
              <a:rPr lang="en-CA" sz="1400" dirty="0">
                <a:solidFill>
                  <a:schemeClr val="bg1">
                    <a:lumMod val="50000"/>
                  </a:schemeClr>
                </a:solidFill>
              </a:rPr>
              <a:t>http://www.eia.gov/todayinenergy/detail.cfm?id=11951</a:t>
            </a:r>
          </a:p>
        </p:txBody>
      </p:sp>
    </p:spTree>
    <p:extLst>
      <p:ext uri="{BB962C8B-B14F-4D97-AF65-F5344CB8AC3E}">
        <p14:creationId xmlns:p14="http://schemas.microsoft.com/office/powerpoint/2010/main" val="223605416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981200" y="1844824"/>
            <a:ext cx="3826768" cy="3886200"/>
          </a:xfrm>
        </p:spPr>
        <p:txBody>
          <a:bodyPr/>
          <a:lstStyle/>
          <a:p>
            <a:r>
              <a:rPr lang="en-US" dirty="0"/>
              <a:t>The oil peak may actually not happen soon… or at all</a:t>
            </a:r>
          </a:p>
        </p:txBody>
      </p:sp>
      <p:pic>
        <p:nvPicPr>
          <p:cNvPr id="300034" name="Picture 2" descr="Marion King Hubbert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1362" y="457200"/>
            <a:ext cx="2476500" cy="15534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023992" y="2187702"/>
            <a:ext cx="4405401" cy="147732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dirty="0"/>
              <a:t>M. King </a:t>
            </a:r>
            <a:r>
              <a:rPr lang="en-US" dirty="0" err="1"/>
              <a:t>Hubbert</a:t>
            </a:r>
            <a:r>
              <a:rPr lang="en-US" dirty="0"/>
              <a:t>, was an oil geologist of developed the theory of the ‘ultimately recoverable reserve’. He predicted that oil production in the USA would peak at about 1970</a:t>
            </a:r>
          </a:p>
        </p:txBody>
      </p:sp>
      <p:pic>
        <p:nvPicPr>
          <p:cNvPr id="6" name="Picture 2" descr="Global production of fossil energy from 1800 to 2010. Adapted from Höök et al.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1102" y="3820898"/>
            <a:ext cx="4680520" cy="267114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973424" y="5313982"/>
            <a:ext cx="3186472" cy="92333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dirty="0"/>
              <a:t>“The peak concept is not valid for modelling mineral resource depletion”</a:t>
            </a:r>
          </a:p>
        </p:txBody>
      </p:sp>
      <p:sp>
        <p:nvSpPr>
          <p:cNvPr id="8" name="Rectangle 7"/>
          <p:cNvSpPr/>
          <p:nvPr/>
        </p:nvSpPr>
        <p:spPr>
          <a:xfrm>
            <a:off x="1553497" y="6634161"/>
            <a:ext cx="6083710" cy="261610"/>
          </a:xfrm>
          <a:prstGeom prst="rect">
            <a:avLst/>
          </a:prstGeom>
        </p:spPr>
        <p:txBody>
          <a:bodyPr wrap="square">
            <a:spAutoFit/>
          </a:bodyPr>
          <a:lstStyle/>
          <a:p>
            <a:r>
              <a:rPr lang="en-US" sz="1100" i="1" dirty="0">
                <a:solidFill>
                  <a:schemeClr val="bg1">
                    <a:lumMod val="50000"/>
                  </a:schemeClr>
                </a:solidFill>
              </a:rPr>
              <a:t>Critical Metals Handbook</a:t>
            </a:r>
            <a:r>
              <a:rPr lang="en-US" sz="1100" dirty="0">
                <a:solidFill>
                  <a:schemeClr val="bg1">
                    <a:lumMod val="50000"/>
                  </a:schemeClr>
                </a:solidFill>
              </a:rPr>
              <a:t>, First Edition. Edited by Gus Gunn, </a:t>
            </a:r>
            <a:r>
              <a:rPr lang="en-US" sz="1100" b="1" dirty="0">
                <a:solidFill>
                  <a:schemeClr val="bg1">
                    <a:lumMod val="50000"/>
                  </a:schemeClr>
                </a:solidFill>
              </a:rPr>
              <a:t>2014</a:t>
            </a:r>
            <a:r>
              <a:rPr lang="en-US" sz="1100" dirty="0">
                <a:solidFill>
                  <a:schemeClr val="bg1">
                    <a:lumMod val="50000"/>
                  </a:schemeClr>
                </a:solidFill>
              </a:rPr>
              <a:t> John Wiley &amp; Sons, </a:t>
            </a:r>
            <a:endParaRPr lang="en-US" sz="3200" dirty="0">
              <a:solidFill>
                <a:schemeClr val="bg1">
                  <a:lumMod val="50000"/>
                </a:schemeClr>
              </a:solidFill>
            </a:endParaRPr>
          </a:p>
        </p:txBody>
      </p:sp>
      <p:sp>
        <p:nvSpPr>
          <p:cNvPr id="9" name="Rectangle 8"/>
          <p:cNvSpPr/>
          <p:nvPr/>
        </p:nvSpPr>
        <p:spPr>
          <a:xfrm>
            <a:off x="1973424" y="3975188"/>
            <a:ext cx="3186472"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dirty="0"/>
              <a:t>A peak in resource science is defined as a moment when production peaks before it drops continuously.</a:t>
            </a:r>
          </a:p>
        </p:txBody>
      </p:sp>
      <p:sp>
        <p:nvSpPr>
          <p:cNvPr id="11" name="Title 1"/>
          <p:cNvSpPr>
            <a:spLocks noGrp="1"/>
          </p:cNvSpPr>
          <p:nvPr>
            <p:ph type="title"/>
          </p:nvPr>
        </p:nvSpPr>
        <p:spPr>
          <a:xfrm>
            <a:off x="742689" y="207050"/>
            <a:ext cx="7937346" cy="707886"/>
          </a:xfrm>
        </p:spPr>
        <p:txBody>
          <a:bodyPr wrap="square">
            <a:spAutoFit/>
          </a:bodyPr>
          <a:lstStyle/>
          <a:p>
            <a:pPr algn="ctr">
              <a:lnSpc>
                <a:spcPct val="100000"/>
              </a:lnSpc>
            </a:pPr>
            <a:r>
              <a:rPr lang="en-US" sz="4000" b="1" dirty="0">
                <a:latin typeface="+mn-lt"/>
              </a:rPr>
              <a:t>Carbon peak?</a:t>
            </a:r>
          </a:p>
        </p:txBody>
      </p:sp>
    </p:spTree>
    <p:extLst>
      <p:ext uri="{BB962C8B-B14F-4D97-AF65-F5344CB8AC3E}">
        <p14:creationId xmlns:p14="http://schemas.microsoft.com/office/powerpoint/2010/main" val="23418908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43973" y="6520145"/>
            <a:ext cx="9367039" cy="523220"/>
          </a:xfrm>
          <a:prstGeom prst="rect">
            <a:avLst/>
          </a:prstGeom>
        </p:spPr>
        <p:txBody>
          <a:bodyPr wrap="square">
            <a:spAutoFit/>
          </a:bodyPr>
          <a:lstStyle/>
          <a:p>
            <a:r>
              <a:rPr lang="en-US" sz="1400" dirty="0" err="1">
                <a:latin typeface="Arial" panose="020B0604020202020204" pitchFamily="34" charset="0"/>
                <a:cs typeface="Arial" panose="020B0604020202020204" pitchFamily="34" charset="0"/>
              </a:rPr>
              <a:t>Zhiltsov</a:t>
            </a:r>
            <a:r>
              <a:rPr lang="en-US" sz="1400" dirty="0">
                <a:latin typeface="Arial" panose="020B0604020202020204" pitchFamily="34" charset="0"/>
                <a:cs typeface="Arial" panose="020B0604020202020204" pitchFamily="34" charset="0"/>
              </a:rPr>
              <a:t>, S. S.; Semenov, A. V. In </a:t>
            </a:r>
            <a:r>
              <a:rPr lang="en-US" sz="1400" i="1" dirty="0">
                <a:latin typeface="Arial" panose="020B0604020202020204" pitchFamily="34" charset="0"/>
                <a:cs typeface="Arial" panose="020B0604020202020204" pitchFamily="34" charset="0"/>
              </a:rPr>
              <a:t>Shale Gas: Ecology, Politics, Economy</a:t>
            </a:r>
            <a:r>
              <a:rPr lang="en-US" sz="1400" dirty="0">
                <a:latin typeface="Arial" panose="020B0604020202020204" pitchFamily="34" charset="0"/>
                <a:cs typeface="Arial" panose="020B0604020202020204" pitchFamily="34" charset="0"/>
              </a:rPr>
              <a:t>; Springer International Publishing, 2016; pp 9–16.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383" y="1773372"/>
            <a:ext cx="4680345" cy="4501641"/>
          </a:xfrm>
          <a:prstGeom prst="rect">
            <a:avLst/>
          </a:prstGeom>
        </p:spPr>
      </p:pic>
      <p:pic>
        <p:nvPicPr>
          <p:cNvPr id="13" name="Picture 2" descr="https://images.angelpub.com/2013/31/20715/fracking-stocks-us-dry-natural-gas-produc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6271" y="1773372"/>
            <a:ext cx="6874106" cy="4661298"/>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sz="quarter" idx="1"/>
          </p:nvPr>
        </p:nvSpPr>
        <p:spPr>
          <a:xfrm>
            <a:off x="218924" y="1307949"/>
            <a:ext cx="10515600" cy="598261"/>
          </a:xfrm>
        </p:spPr>
        <p:txBody>
          <a:bodyPr>
            <a:normAutofit/>
          </a:bodyPr>
          <a:lstStyle/>
          <a:p>
            <a:pPr marL="0" indent="0">
              <a:buNone/>
            </a:pPr>
            <a:r>
              <a:rPr lang="en-US" sz="2000" kern="0" dirty="0">
                <a:latin typeface="Arial" panose="020B0604020202020204" pitchFamily="34" charset="0"/>
                <a:cs typeface="Arial" panose="020B0604020202020204" pitchFamily="34" charset="0"/>
              </a:rPr>
              <a:t>Gas production by fracking has exploded over the past 10 years</a:t>
            </a:r>
          </a:p>
        </p:txBody>
      </p:sp>
      <p:sp>
        <p:nvSpPr>
          <p:cNvPr id="9" name="Title 1"/>
          <p:cNvSpPr>
            <a:spLocks noGrp="1"/>
          </p:cNvSpPr>
          <p:nvPr>
            <p:ph type="title"/>
          </p:nvPr>
        </p:nvSpPr>
        <p:spPr>
          <a:xfrm>
            <a:off x="2124229" y="207050"/>
            <a:ext cx="7937346" cy="707886"/>
          </a:xfrm>
        </p:spPr>
        <p:txBody>
          <a:bodyPr wrap="square">
            <a:spAutoFit/>
          </a:bodyPr>
          <a:lstStyle/>
          <a:p>
            <a:pPr algn="ctr">
              <a:lnSpc>
                <a:spcPct val="100000"/>
              </a:lnSpc>
            </a:pPr>
            <a:r>
              <a:rPr lang="en-US" sz="4000" b="1" dirty="0">
                <a:latin typeface="+mn-lt"/>
              </a:rPr>
              <a:t>Gas from fracking</a:t>
            </a:r>
          </a:p>
        </p:txBody>
      </p:sp>
    </p:spTree>
    <p:extLst>
      <p:ext uri="{BB962C8B-B14F-4D97-AF65-F5344CB8AC3E}">
        <p14:creationId xmlns:p14="http://schemas.microsoft.com/office/powerpoint/2010/main" val="18238348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2351088" y="115889"/>
            <a:ext cx="284379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dirty="0">
                <a:solidFill>
                  <a:schemeClr val="bg1"/>
                </a:solidFill>
              </a:rPr>
              <a:t>CHEM 512: Heterogeneous catalysis</a:t>
            </a:r>
          </a:p>
        </p:txBody>
      </p:sp>
      <p:pic>
        <p:nvPicPr>
          <p:cNvPr id="5" name="Picture 4"/>
          <p:cNvPicPr>
            <a:picLocks noChangeAspect="1"/>
          </p:cNvPicPr>
          <p:nvPr/>
        </p:nvPicPr>
        <p:blipFill rotWithShape="1">
          <a:blip r:embed="rId2"/>
          <a:srcRect l="22831" t="22700" r="25194" b="12901"/>
          <a:stretch/>
        </p:blipFill>
        <p:spPr>
          <a:xfrm>
            <a:off x="2124229" y="1006097"/>
            <a:ext cx="7937346" cy="5532090"/>
          </a:xfrm>
          <a:prstGeom prst="rect">
            <a:avLst/>
          </a:prstGeom>
        </p:spPr>
      </p:pic>
      <p:sp>
        <p:nvSpPr>
          <p:cNvPr id="8" name="Title 1"/>
          <p:cNvSpPr>
            <a:spLocks noGrp="1"/>
          </p:cNvSpPr>
          <p:nvPr>
            <p:ph type="title"/>
          </p:nvPr>
        </p:nvSpPr>
        <p:spPr>
          <a:xfrm>
            <a:off x="2124229" y="207050"/>
            <a:ext cx="7937346" cy="707886"/>
          </a:xfrm>
        </p:spPr>
        <p:txBody>
          <a:bodyPr wrap="square">
            <a:spAutoFit/>
          </a:bodyPr>
          <a:lstStyle/>
          <a:p>
            <a:pPr algn="ctr">
              <a:lnSpc>
                <a:spcPct val="100000"/>
              </a:lnSpc>
            </a:pPr>
            <a:r>
              <a:rPr lang="en-US" sz="4000" b="1" dirty="0">
                <a:latin typeface="+mn-lt"/>
              </a:rPr>
              <a:t>Crude oil in the world</a:t>
            </a:r>
          </a:p>
        </p:txBody>
      </p:sp>
      <p:pic>
        <p:nvPicPr>
          <p:cNvPr id="6" name="Picture 5">
            <a:extLst>
              <a:ext uri="{FF2B5EF4-FFF2-40B4-BE49-F238E27FC236}">
                <a16:creationId xmlns:a16="http://schemas.microsoft.com/office/drawing/2014/main" id="{90F21C63-C076-46A0-BDCF-D398AAA642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0390"/>
          <a:stretch/>
        </p:blipFill>
        <p:spPr>
          <a:xfrm>
            <a:off x="91397" y="6290532"/>
            <a:ext cx="6171016" cy="497603"/>
          </a:xfrm>
          <a:prstGeom prst="rect">
            <a:avLst/>
          </a:prstGeom>
        </p:spPr>
      </p:pic>
    </p:spTree>
    <p:extLst>
      <p:ext uri="{BB962C8B-B14F-4D97-AF65-F5344CB8AC3E}">
        <p14:creationId xmlns:p14="http://schemas.microsoft.com/office/powerpoint/2010/main" val="1247877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type="body" idx="1"/>
          </p:nvPr>
        </p:nvSpPr>
        <p:spPr>
          <a:xfrm>
            <a:off x="6781800" y="2117973"/>
            <a:ext cx="4689324" cy="3177952"/>
          </a:xfrm>
        </p:spPr>
        <p:txBody>
          <a:bodyPr>
            <a:noAutofit/>
          </a:bodyPr>
          <a:lstStyle/>
          <a:p>
            <a:pPr indent="0">
              <a:lnSpc>
                <a:spcPct val="110000"/>
              </a:lnSpc>
              <a:buNone/>
            </a:pPr>
            <a:r>
              <a:rPr lang="en-US" sz="1800" dirty="0">
                <a:latin typeface="Arial" panose="020B0604020202020204" pitchFamily="34" charset="0"/>
                <a:cs typeface="Arial" panose="020B0604020202020204" pitchFamily="34" charset="0"/>
                <a:sym typeface="Symbol" panose="05050102010706020507" pitchFamily="18" charset="2"/>
              </a:rPr>
              <a:t> </a:t>
            </a:r>
            <a:r>
              <a:rPr lang="en-US" sz="1800" dirty="0">
                <a:latin typeface="Arial" panose="020B0604020202020204" pitchFamily="34" charset="0"/>
                <a:cs typeface="Arial" panose="020B0604020202020204" pitchFamily="34" charset="0"/>
              </a:rPr>
              <a:t>only ~ 3.5 % of all crude oil processed ends up in </a:t>
            </a:r>
            <a:r>
              <a:rPr lang="en-US" sz="1800" b="1" dirty="0">
                <a:latin typeface="Arial" panose="020B0604020202020204" pitchFamily="34" charset="0"/>
                <a:cs typeface="Arial" panose="020B0604020202020204" pitchFamily="34" charset="0"/>
              </a:rPr>
              <a:t>petrochemicals</a:t>
            </a:r>
          </a:p>
          <a:p>
            <a:pPr indent="0">
              <a:lnSpc>
                <a:spcPct val="110000"/>
              </a:lnSpc>
              <a:buNone/>
            </a:pPr>
            <a:r>
              <a:rPr lang="en-US" sz="1800" dirty="0">
                <a:latin typeface="Arial" panose="020B0604020202020204" pitchFamily="34" charset="0"/>
                <a:cs typeface="Arial" panose="020B0604020202020204" pitchFamily="34" charset="0"/>
                <a:sym typeface="Symbol" panose="05050102010706020507" pitchFamily="18" charset="2"/>
              </a:rPr>
              <a:t> </a:t>
            </a:r>
            <a:r>
              <a:rPr lang="en-US" sz="1800" dirty="0">
                <a:latin typeface="Arial" panose="020B0604020202020204" pitchFamily="34" charset="0"/>
                <a:cs typeface="Arial" panose="020B0604020202020204" pitchFamily="34" charset="0"/>
              </a:rPr>
              <a:t>the rest is called the </a:t>
            </a:r>
            <a:r>
              <a:rPr lang="en-US" sz="1800" b="1" dirty="0">
                <a:latin typeface="Arial" panose="020B0604020202020204" pitchFamily="34" charset="0"/>
                <a:cs typeface="Arial" panose="020B0604020202020204" pitchFamily="34" charset="0"/>
              </a:rPr>
              <a:t>paraffins</a:t>
            </a:r>
          </a:p>
          <a:p>
            <a:pPr indent="0">
              <a:lnSpc>
                <a:spcPct val="110000"/>
              </a:lnSpc>
              <a:buNone/>
            </a:pPr>
            <a:r>
              <a:rPr lang="en-US" sz="1800" dirty="0">
                <a:latin typeface="Arial" panose="020B0604020202020204" pitchFamily="34" charset="0"/>
                <a:cs typeface="Arial" panose="020B0604020202020204" pitchFamily="34" charset="0"/>
                <a:sym typeface="Symbol" panose="05050102010706020507" pitchFamily="18" charset="2"/>
              </a:rPr>
              <a:t> </a:t>
            </a:r>
            <a:r>
              <a:rPr lang="en-US" sz="1800" dirty="0">
                <a:latin typeface="Arial" panose="020B0604020202020204" pitchFamily="34" charset="0"/>
                <a:cs typeface="Arial" panose="020B0604020202020204" pitchFamily="34" charset="0"/>
              </a:rPr>
              <a:t>70 % is used as fuel</a:t>
            </a:r>
          </a:p>
          <a:p>
            <a:pPr indent="0">
              <a:lnSpc>
                <a:spcPct val="110000"/>
              </a:lnSpc>
              <a:buNone/>
            </a:pPr>
            <a:r>
              <a:rPr lang="en-US" sz="1800" dirty="0">
                <a:latin typeface="Arial" panose="020B0604020202020204" pitchFamily="34" charset="0"/>
                <a:cs typeface="Arial" panose="020B0604020202020204" pitchFamily="34" charset="0"/>
                <a:sym typeface="Symbol" panose="05050102010706020507" pitchFamily="18" charset="2"/>
              </a:rPr>
              <a:t> </a:t>
            </a:r>
            <a:r>
              <a:rPr lang="en-US" sz="1800" dirty="0">
                <a:latin typeface="Arial" panose="020B0604020202020204" pitchFamily="34" charset="0"/>
                <a:cs typeface="Arial" panose="020B0604020202020204" pitchFamily="34" charset="0"/>
              </a:rPr>
              <a:t>25% is asphalt, coke, bitumen, wax, etc.</a:t>
            </a:r>
          </a:p>
          <a:p>
            <a:pPr indent="0">
              <a:lnSpc>
                <a:spcPct val="110000"/>
              </a:lnSpc>
              <a:buNone/>
            </a:pPr>
            <a:r>
              <a:rPr lang="en-US" sz="1800" dirty="0">
                <a:latin typeface="Arial" panose="020B0604020202020204" pitchFamily="34" charset="0"/>
                <a:cs typeface="Arial" panose="020B0604020202020204" pitchFamily="34" charset="0"/>
                <a:sym typeface="Symbol" panose="05050102010706020507" pitchFamily="18" charset="2"/>
              </a:rPr>
              <a:t> </a:t>
            </a:r>
            <a:r>
              <a:rPr lang="en-US" sz="1800" b="1" dirty="0">
                <a:latin typeface="Arial" panose="020B0604020202020204" pitchFamily="34" charset="0"/>
                <a:cs typeface="Arial" panose="020B0604020202020204" pitchFamily="34" charset="0"/>
              </a:rPr>
              <a:t>chemicals are worth as much as the fuel!</a:t>
            </a:r>
          </a:p>
        </p:txBody>
      </p:sp>
      <p:pic>
        <p:nvPicPr>
          <p:cNvPr id="36868" name="Picture 4" descr="Oil_barrel_use_breakdown_new_Scientist_200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1" y="1705570"/>
            <a:ext cx="5146675" cy="4603750"/>
          </a:xfrm>
          <a:prstGeom prst="rect">
            <a:avLst/>
          </a:prstGeom>
          <a:noFill/>
          <a:extLst>
            <a:ext uri="{909E8E84-426E-40DD-AFC4-6F175D3DCCD1}">
              <a14:hiddenFill xmlns:a14="http://schemas.microsoft.com/office/drawing/2010/main">
                <a:solidFill>
                  <a:srgbClr val="FFFFFF"/>
                </a:solidFill>
              </a14:hiddenFill>
            </a:ext>
          </a:extLst>
        </p:spPr>
      </p:pic>
      <p:sp>
        <p:nvSpPr>
          <p:cNvPr id="36869" name="Rectangle 5"/>
          <p:cNvSpPr>
            <a:spLocks noChangeArrowheads="1"/>
          </p:cNvSpPr>
          <p:nvPr/>
        </p:nvSpPr>
        <p:spPr bwMode="auto">
          <a:xfrm>
            <a:off x="1270888" y="6426696"/>
            <a:ext cx="361002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sz="1400" b="1" dirty="0">
                <a:latin typeface="Arial" panose="020B0604020202020204" pitchFamily="34" charset="0"/>
                <a:cs typeface="Arial" panose="020B0604020202020204" pitchFamily="34" charset="0"/>
              </a:rPr>
              <a:t>Sources:</a:t>
            </a:r>
            <a:r>
              <a:rPr lang="en-US" sz="1400" dirty="0">
                <a:latin typeface="Arial" panose="020B0604020202020204" pitchFamily="34" charset="0"/>
                <a:cs typeface="Arial" panose="020B0604020202020204" pitchFamily="34" charset="0"/>
              </a:rPr>
              <a:t> </a:t>
            </a:r>
            <a:r>
              <a:rPr lang="en-US" sz="1400" i="1" dirty="0">
                <a:latin typeface="Arial" panose="020B0604020202020204" pitchFamily="34" charset="0"/>
                <a:cs typeface="Arial" panose="020B0604020202020204" pitchFamily="34" charset="0"/>
              </a:rPr>
              <a:t>New Scientist</a:t>
            </a:r>
            <a:r>
              <a:rPr lang="en-US" sz="1400" dirty="0">
                <a:latin typeface="Arial" panose="020B0604020202020204" pitchFamily="34" charset="0"/>
                <a:cs typeface="Arial" panose="020B0604020202020204" pitchFamily="34" charset="0"/>
              </a:rPr>
              <a:t> 2007; </a:t>
            </a:r>
            <a:r>
              <a:rPr lang="en-US" sz="1400" i="1" dirty="0">
                <a:latin typeface="Arial" panose="020B0604020202020204" pitchFamily="34" charset="0"/>
                <a:cs typeface="Arial" panose="020B0604020202020204" pitchFamily="34" charset="0"/>
              </a:rPr>
              <a:t>www.fas.org</a:t>
            </a:r>
          </a:p>
        </p:txBody>
      </p:sp>
      <p:sp>
        <p:nvSpPr>
          <p:cNvPr id="36870" name="Text Box 6"/>
          <p:cNvSpPr txBox="1">
            <a:spLocks noChangeArrowheads="1"/>
          </p:cNvSpPr>
          <p:nvPr/>
        </p:nvSpPr>
        <p:spPr bwMode="auto">
          <a:xfrm>
            <a:off x="7299325" y="65897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8" name="Rectangle 2"/>
          <p:cNvSpPr>
            <a:spLocks noChangeArrowheads="1"/>
          </p:cNvSpPr>
          <p:nvPr/>
        </p:nvSpPr>
        <p:spPr bwMode="auto">
          <a:xfrm>
            <a:off x="2351088" y="115889"/>
            <a:ext cx="284379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dirty="0">
                <a:solidFill>
                  <a:schemeClr val="bg1"/>
                </a:solidFill>
              </a:rPr>
              <a:t>CHEM 512: Heterogeneous catalysis</a:t>
            </a:r>
          </a:p>
        </p:txBody>
      </p:sp>
      <mc:AlternateContent xmlns:mc="http://schemas.openxmlformats.org/markup-compatibility/2006" xmlns:p14="http://schemas.microsoft.com/office/powerpoint/2010/main">
        <mc:Choice Requires="p14">
          <p:contentPart p14:bwMode="auto" r:id="rId3">
            <p14:nvContentPartPr>
              <p14:cNvPr id="35842" name="Ink 2"/>
              <p14:cNvContentPartPr>
                <a14:cpLocks xmlns:a14="http://schemas.microsoft.com/office/drawing/2010/main" noRot="1" noChangeAspect="1" noEditPoints="1" noChangeArrowheads="1" noChangeShapeType="1"/>
              </p14:cNvContentPartPr>
              <p14:nvPr/>
            </p14:nvContentPartPr>
            <p14:xfrm>
              <a:off x="2743201" y="6780214"/>
              <a:ext cx="22225" cy="65087"/>
            </p14:xfrm>
          </p:contentPart>
        </mc:Choice>
        <mc:Fallback xmlns="">
          <p:pic>
            <p:nvPicPr>
              <p:cNvPr id="35842" name="Ink 2"/>
              <p:cNvPicPr>
                <a:picLocks noRot="1" noChangeAspect="1" noEditPoints="1" noChangeArrowheads="1" noChangeShapeType="1"/>
              </p:cNvPicPr>
              <p:nvPr/>
            </p:nvPicPr>
            <p:blipFill>
              <a:blip r:embed="rId4"/>
              <a:stretch>
                <a:fillRect/>
              </a:stretch>
            </p:blipFill>
            <p:spPr>
              <a:xfrm>
                <a:off x="2736749" y="6773741"/>
                <a:ext cx="35130" cy="78032"/>
              </a:xfrm>
              <a:prstGeom prst="rect">
                <a:avLst/>
              </a:prstGeom>
            </p:spPr>
          </p:pic>
        </mc:Fallback>
      </mc:AlternateContent>
      <p:sp>
        <p:nvSpPr>
          <p:cNvPr id="10" name="Title 1"/>
          <p:cNvSpPr txBox="1">
            <a:spLocks/>
          </p:cNvSpPr>
          <p:nvPr/>
        </p:nvSpPr>
        <p:spPr>
          <a:xfrm>
            <a:off x="2124229" y="207050"/>
            <a:ext cx="7937346" cy="70788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4000" b="1" dirty="0">
                <a:latin typeface="+mn-lt"/>
              </a:rPr>
              <a:t>Use &amp; Cost of Crude Oil (USA)</a:t>
            </a:r>
          </a:p>
        </p:txBody>
      </p:sp>
    </p:spTree>
    <p:extLst>
      <p:ext uri="{BB962C8B-B14F-4D97-AF65-F5344CB8AC3E}">
        <p14:creationId xmlns:p14="http://schemas.microsoft.com/office/powerpoint/2010/main" val="12531298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56778" y="1197770"/>
            <a:ext cx="5591265" cy="5617590"/>
          </a:xfrm>
          <a:prstGeom prst="rect">
            <a:avLst/>
          </a:prstGeom>
        </p:spPr>
      </p:pic>
      <p:sp>
        <p:nvSpPr>
          <p:cNvPr id="2" name="Title 1"/>
          <p:cNvSpPr>
            <a:spLocks noGrp="1"/>
          </p:cNvSpPr>
          <p:nvPr>
            <p:ph type="title"/>
          </p:nvPr>
        </p:nvSpPr>
        <p:spPr>
          <a:xfrm>
            <a:off x="2177143" y="267508"/>
            <a:ext cx="7814155" cy="646331"/>
          </a:xfrm>
        </p:spPr>
        <p:txBody>
          <a:bodyPr wrap="square">
            <a:spAutoFit/>
          </a:bodyPr>
          <a:lstStyle/>
          <a:p>
            <a:pPr algn="ctr"/>
            <a:r>
              <a:rPr lang="en-US" sz="4000" b="1" dirty="0">
                <a:latin typeface="+mn-lt"/>
              </a:rPr>
              <a:t>How are petroleum products made?</a:t>
            </a:r>
          </a:p>
        </p:txBody>
      </p:sp>
      <p:sp>
        <p:nvSpPr>
          <p:cNvPr id="5" name="TextBox 4"/>
          <p:cNvSpPr txBox="1"/>
          <p:nvPr/>
        </p:nvSpPr>
        <p:spPr>
          <a:xfrm>
            <a:off x="6574971" y="2806236"/>
            <a:ext cx="4804229" cy="163121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sym typeface="Symbol" panose="05050102010706020507" pitchFamily="18" charset="2"/>
              </a:rPr>
              <a:t> </a:t>
            </a:r>
            <a:r>
              <a:rPr lang="en-US" sz="2000" dirty="0">
                <a:latin typeface="Arial" panose="020B0604020202020204" pitchFamily="34" charset="0"/>
                <a:cs typeface="Arial" panose="020B0604020202020204" pitchFamily="34" charset="0"/>
              </a:rPr>
              <a:t>by using a fractionation column.</a:t>
            </a:r>
          </a:p>
          <a:p>
            <a:endParaRPr lang="en-US" sz="2000" dirty="0">
              <a:latin typeface="Arial" panose="020B0604020202020204" pitchFamily="34" charset="0"/>
              <a:cs typeface="Arial" panose="020B0604020202020204" pitchFamily="34" charset="0"/>
              <a:sym typeface="Symbol" panose="05050102010706020507" pitchFamily="18" charset="2"/>
            </a:endParaRPr>
          </a:p>
          <a:p>
            <a:r>
              <a:rPr lang="en-US" sz="2000" dirty="0">
                <a:latin typeface="Arial" panose="020B0604020202020204" pitchFamily="34" charset="0"/>
                <a:cs typeface="Arial" panose="020B0604020202020204" pitchFamily="34" charset="0"/>
                <a:sym typeface="Symbol" panose="05050102010706020507" pitchFamily="18" charset="2"/>
              </a:rPr>
              <a:t> </a:t>
            </a:r>
            <a:r>
              <a:rPr lang="en-US" sz="2000" dirty="0">
                <a:latin typeface="Arial" panose="020B0604020202020204" pitchFamily="34" charset="0"/>
                <a:cs typeface="Arial" panose="020B0604020202020204" pitchFamily="34" charset="0"/>
              </a:rPr>
              <a:t>by oxidation (typically by a powerful oxidizing agent like chlorine) and numerous additives.</a:t>
            </a:r>
          </a:p>
        </p:txBody>
      </p:sp>
    </p:spTree>
    <p:extLst>
      <p:ext uri="{BB962C8B-B14F-4D97-AF65-F5344CB8AC3E}">
        <p14:creationId xmlns:p14="http://schemas.microsoft.com/office/powerpoint/2010/main" val="10616016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01AC508D-FE69-4B27-929C-DB3E9B1AF2A0}"/>
              </a:ext>
            </a:extLst>
          </p:cNvPr>
          <p:cNvCxnSpPr>
            <a:cxnSpLocks/>
          </p:cNvCxnSpPr>
          <p:nvPr/>
        </p:nvCxnSpPr>
        <p:spPr>
          <a:xfrm>
            <a:off x="0" y="1137648"/>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975882" y="250980"/>
            <a:ext cx="6240235" cy="646331"/>
          </a:xfrm>
        </p:spPr>
        <p:txBody>
          <a:bodyPr wrap="square">
            <a:spAutoFit/>
          </a:bodyPr>
          <a:lstStyle/>
          <a:p>
            <a:pPr algn="ctr"/>
            <a:r>
              <a:rPr lang="en-US" sz="4000" b="1" dirty="0">
                <a:latin typeface="+mn-lt"/>
              </a:rPr>
              <a:t>What is petroleum used for?</a:t>
            </a:r>
          </a:p>
        </p:txBody>
      </p:sp>
      <p:pic>
        <p:nvPicPr>
          <p:cNvPr id="4" name="Content Placeholder 3" descr="FinalPetroleumTree.jpg"/>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r="-1716"/>
          <a:stretch/>
        </p:blipFill>
        <p:spPr>
          <a:xfrm>
            <a:off x="2196684" y="762000"/>
            <a:ext cx="7801899" cy="6001961"/>
          </a:xfrm>
        </p:spPr>
      </p:pic>
    </p:spTree>
    <p:extLst>
      <p:ext uri="{BB962C8B-B14F-4D97-AF65-F5344CB8AC3E}">
        <p14:creationId xmlns:p14="http://schemas.microsoft.com/office/powerpoint/2010/main" val="250388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5431" y="204063"/>
            <a:ext cx="10147300" cy="707886"/>
          </a:xfrm>
        </p:spPr>
        <p:txBody>
          <a:bodyPr wrap="square">
            <a:spAutoFit/>
          </a:bodyPr>
          <a:lstStyle/>
          <a:p>
            <a:pPr algn="ctr">
              <a:lnSpc>
                <a:spcPct val="100000"/>
              </a:lnSpc>
            </a:pPr>
            <a:r>
              <a:rPr lang="en-US" sz="4000" b="1" dirty="0">
                <a:latin typeface="+mn-lt"/>
              </a:rPr>
              <a:t>What about energy from renewable resources?</a:t>
            </a:r>
          </a:p>
        </p:txBody>
      </p:sp>
      <p:pic>
        <p:nvPicPr>
          <p:cNvPr id="2050" name="Picture 2" descr="dobeStock_22318651.jpe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48814" y="1892300"/>
            <a:ext cx="7920533" cy="3606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3660995-603F-6A47-852F-5D5B4F278D5A}"/>
              </a:ext>
            </a:extLst>
          </p:cNvPr>
          <p:cNvSpPr txBox="1"/>
          <p:nvPr/>
        </p:nvSpPr>
        <p:spPr>
          <a:xfrm>
            <a:off x="386862" y="6353908"/>
            <a:ext cx="1469761" cy="276999"/>
          </a:xfrm>
          <a:prstGeom prst="rect">
            <a:avLst/>
          </a:prstGeom>
          <a:noFill/>
        </p:spPr>
        <p:txBody>
          <a:bodyPr wrap="none" rtlCol="0">
            <a:spAutoFit/>
          </a:bodyPr>
          <a:lstStyle/>
          <a:p>
            <a:r>
              <a:rPr lang="en-US" sz="1200" dirty="0">
                <a:solidFill>
                  <a:schemeClr val="bg1">
                    <a:lumMod val="50000"/>
                  </a:schemeClr>
                </a:solidFill>
              </a:rPr>
              <a:t>Source: Adobe Stock</a:t>
            </a:r>
          </a:p>
        </p:txBody>
      </p:sp>
    </p:spTree>
    <p:extLst>
      <p:ext uri="{BB962C8B-B14F-4D97-AF65-F5344CB8AC3E}">
        <p14:creationId xmlns:p14="http://schemas.microsoft.com/office/powerpoint/2010/main" val="25659211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cstate="screen">
            <a:extLst>
              <a:ext uri="{28A0092B-C50C-407E-A947-70E740481C1C}">
                <a14:useLocalDpi xmlns:a14="http://schemas.microsoft.com/office/drawing/2010/main"/>
              </a:ext>
            </a:extLst>
          </a:blip>
          <a:srcRect t="3715"/>
          <a:stretch/>
        </p:blipFill>
        <p:spPr bwMode="auto">
          <a:xfrm>
            <a:off x="2023706" y="1262743"/>
            <a:ext cx="8062306" cy="4001740"/>
          </a:xfrm>
          <a:prstGeom prst="rect">
            <a:avLst/>
          </a:prstGeom>
          <a:noFill/>
          <a:ln>
            <a:noFill/>
          </a:ln>
        </p:spPr>
      </p:pic>
      <p:sp>
        <p:nvSpPr>
          <p:cNvPr id="5" name="Rectangle 4"/>
          <p:cNvSpPr/>
          <p:nvPr/>
        </p:nvSpPr>
        <p:spPr>
          <a:xfrm>
            <a:off x="136849" y="5090311"/>
            <a:ext cx="11343951" cy="1692771"/>
          </a:xfrm>
          <a:prstGeom prst="rect">
            <a:avLst/>
          </a:prstGeom>
        </p:spPr>
        <p:txBody>
          <a:bodyPr wrap="square">
            <a:spAutoFit/>
          </a:bodyPr>
          <a:lstStyle/>
          <a:p>
            <a:r>
              <a:rPr lang="en-US" dirty="0">
                <a:latin typeface="Arial" panose="020B0604020202020204" pitchFamily="34" charset="0"/>
                <a:ea typeface="ＭＳ 明朝" charset="-128"/>
                <a:cs typeface="Arial" panose="020B0604020202020204" pitchFamily="34" charset="0"/>
                <a:sym typeface="Symbol" panose="05050102010706020507" pitchFamily="18" charset="2"/>
              </a:rPr>
              <a:t> </a:t>
            </a:r>
            <a:r>
              <a:rPr lang="en-US" dirty="0">
                <a:latin typeface="Arial" panose="020B0604020202020204" pitchFamily="34" charset="0"/>
                <a:ea typeface="ＭＳ 明朝" charset="-128"/>
                <a:cs typeface="Arial" panose="020B0604020202020204" pitchFamily="34" charset="0"/>
              </a:rPr>
              <a:t>World energy consumption by source as reported in 2013.</a:t>
            </a:r>
          </a:p>
          <a:p>
            <a:r>
              <a:rPr lang="en-US" dirty="0">
                <a:latin typeface="Arial" panose="020B0604020202020204" pitchFamily="34" charset="0"/>
                <a:ea typeface="ＭＳ 明朝" charset="-128"/>
                <a:cs typeface="Arial" panose="020B0604020202020204" pitchFamily="34" charset="0"/>
                <a:sym typeface="Symbol" panose="05050102010706020507" pitchFamily="18" charset="2"/>
              </a:rPr>
              <a:t> </a:t>
            </a:r>
            <a:r>
              <a:rPr lang="en-US" dirty="0">
                <a:latin typeface="Arial" panose="020B0604020202020204" pitchFamily="34" charset="0"/>
                <a:ea typeface="ＭＳ 明朝" charset="-128"/>
                <a:cs typeface="Arial" panose="020B0604020202020204" pitchFamily="34" charset="0"/>
              </a:rPr>
              <a:t>While the use of fossil fuels is still predominant, by 2013 there was an increase in the use of renewable sources of energy. </a:t>
            </a:r>
          </a:p>
          <a:p>
            <a:r>
              <a:rPr lang="en-US" dirty="0">
                <a:latin typeface="Arial" panose="020B0604020202020204" pitchFamily="34" charset="0"/>
                <a:ea typeface="ＭＳ 明朝" charset="-128"/>
                <a:cs typeface="Arial" panose="020B0604020202020204" pitchFamily="34" charset="0"/>
                <a:sym typeface="Symbol" panose="05050102010706020507" pitchFamily="18" charset="2"/>
              </a:rPr>
              <a:t> </a:t>
            </a:r>
            <a:r>
              <a:rPr lang="en-US" dirty="0">
                <a:latin typeface="Arial" panose="020B0604020202020204" pitchFamily="34" charset="0"/>
                <a:ea typeface="ＭＳ 明朝" charset="-128"/>
                <a:cs typeface="Arial" panose="020B0604020202020204" pitchFamily="34" charset="0"/>
              </a:rPr>
              <a:t>Most renewable energy comes from biomass.</a:t>
            </a:r>
          </a:p>
          <a:p>
            <a:endParaRPr lang="en-US" sz="1600" b="1" dirty="0">
              <a:latin typeface="Arial" panose="020B0604020202020204" pitchFamily="34" charset="0"/>
              <a:ea typeface="ＭＳ 明朝" charset="-128"/>
              <a:cs typeface="Arial" panose="020B0604020202020204" pitchFamily="34" charset="0"/>
            </a:endParaRPr>
          </a:p>
          <a:p>
            <a:r>
              <a:rPr lang="en-US" sz="1600" b="1" dirty="0">
                <a:latin typeface="Arial" panose="020B0604020202020204" pitchFamily="34" charset="0"/>
                <a:ea typeface="ＭＳ 明朝" charset="-128"/>
                <a:cs typeface="Arial" panose="020B0604020202020204" pitchFamily="34" charset="0"/>
              </a:rPr>
              <a:t>Source:</a:t>
            </a:r>
            <a:r>
              <a:rPr lang="en-US" sz="1600" dirty="0">
                <a:latin typeface="Arial" panose="020B0604020202020204" pitchFamily="34" charset="0"/>
                <a:ea typeface="ＭＳ 明朝" charset="-128"/>
                <a:cs typeface="Arial" panose="020B0604020202020204" pitchFamily="34" charset="0"/>
              </a:rPr>
              <a:t> REN21 Renewables 2014 Global Status Report.</a:t>
            </a:r>
          </a:p>
        </p:txBody>
      </p:sp>
      <p:sp>
        <p:nvSpPr>
          <p:cNvPr id="6" name="Title 1"/>
          <p:cNvSpPr txBox="1">
            <a:spLocks/>
          </p:cNvSpPr>
          <p:nvPr/>
        </p:nvSpPr>
        <p:spPr>
          <a:xfrm>
            <a:off x="3199076" y="226302"/>
            <a:ext cx="5791200" cy="707886"/>
          </a:xfrm>
          <a:prstGeom prst="rect">
            <a:avLst/>
          </a:prstGeom>
        </p:spPr>
        <p:txBody>
          <a:bodyPr vert="horz" wrap="square" lIns="91440" tIns="45720" rIns="91440" bIns="45720" rtlCol="0" anchor="ctr">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a:latin typeface="+mn-lt"/>
              </a:rPr>
              <a:t>Energy Feedstocks Sources</a:t>
            </a:r>
          </a:p>
        </p:txBody>
      </p:sp>
    </p:spTree>
    <p:extLst>
      <p:ext uri="{BB962C8B-B14F-4D97-AF65-F5344CB8AC3E}">
        <p14:creationId xmlns:p14="http://schemas.microsoft.com/office/powerpoint/2010/main" val="14855625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2351088" y="115889"/>
            <a:ext cx="284379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dirty="0">
                <a:solidFill>
                  <a:schemeClr val="bg1"/>
                </a:solidFill>
              </a:rPr>
              <a:t>CHEM 512: Heterogeneous catalysis</a:t>
            </a:r>
          </a:p>
        </p:txBody>
      </p:sp>
      <p:sp>
        <p:nvSpPr>
          <p:cNvPr id="10" name="Title 1"/>
          <p:cNvSpPr>
            <a:spLocks noGrp="1"/>
          </p:cNvSpPr>
          <p:nvPr>
            <p:ph type="title"/>
          </p:nvPr>
        </p:nvSpPr>
        <p:spPr>
          <a:xfrm>
            <a:off x="2975882" y="250980"/>
            <a:ext cx="6240235" cy="646331"/>
          </a:xfrm>
        </p:spPr>
        <p:txBody>
          <a:bodyPr wrap="square">
            <a:spAutoFit/>
          </a:bodyPr>
          <a:lstStyle/>
          <a:p>
            <a:pPr algn="ctr"/>
            <a:r>
              <a:rPr lang="en-US" sz="4000" b="1" dirty="0">
                <a:latin typeface="+mn-lt"/>
              </a:rPr>
              <a:t>The Serbian Context</a:t>
            </a:r>
          </a:p>
        </p:txBody>
      </p:sp>
      <p:graphicFrame>
        <p:nvGraphicFramePr>
          <p:cNvPr id="4" name="Table 3">
            <a:extLst>
              <a:ext uri="{FF2B5EF4-FFF2-40B4-BE49-F238E27FC236}">
                <a16:creationId xmlns:a16="http://schemas.microsoft.com/office/drawing/2014/main" id="{371FAE0C-C330-4F6B-96E7-1A97D3C20BEE}"/>
              </a:ext>
            </a:extLst>
          </p:cNvPr>
          <p:cNvGraphicFramePr>
            <a:graphicFrameLocks noGrp="1"/>
          </p:cNvGraphicFramePr>
          <p:nvPr>
            <p:extLst>
              <p:ext uri="{D42A27DB-BD31-4B8C-83A1-F6EECF244321}">
                <p14:modId xmlns:p14="http://schemas.microsoft.com/office/powerpoint/2010/main" val="3865310794"/>
              </p:ext>
            </p:extLst>
          </p:nvPr>
        </p:nvGraphicFramePr>
        <p:xfrm>
          <a:off x="575733" y="1193800"/>
          <a:ext cx="11074400" cy="1112520"/>
        </p:xfrm>
        <a:graphic>
          <a:graphicData uri="http://schemas.openxmlformats.org/drawingml/2006/table">
            <a:tbl>
              <a:tblPr firstRow="1" bandRow="1">
                <a:tableStyleId>{5C22544A-7EE6-4342-B048-85BDC9FD1C3A}</a:tableStyleId>
              </a:tblPr>
              <a:tblGrid>
                <a:gridCol w="1107440">
                  <a:extLst>
                    <a:ext uri="{9D8B030D-6E8A-4147-A177-3AD203B41FA5}">
                      <a16:colId xmlns:a16="http://schemas.microsoft.com/office/drawing/2014/main" val="2138497596"/>
                    </a:ext>
                  </a:extLst>
                </a:gridCol>
                <a:gridCol w="1107440">
                  <a:extLst>
                    <a:ext uri="{9D8B030D-6E8A-4147-A177-3AD203B41FA5}">
                      <a16:colId xmlns:a16="http://schemas.microsoft.com/office/drawing/2014/main" val="3691749137"/>
                    </a:ext>
                  </a:extLst>
                </a:gridCol>
                <a:gridCol w="1107440">
                  <a:extLst>
                    <a:ext uri="{9D8B030D-6E8A-4147-A177-3AD203B41FA5}">
                      <a16:colId xmlns:a16="http://schemas.microsoft.com/office/drawing/2014/main" val="3119255039"/>
                    </a:ext>
                  </a:extLst>
                </a:gridCol>
                <a:gridCol w="1107440">
                  <a:extLst>
                    <a:ext uri="{9D8B030D-6E8A-4147-A177-3AD203B41FA5}">
                      <a16:colId xmlns:a16="http://schemas.microsoft.com/office/drawing/2014/main" val="1452903699"/>
                    </a:ext>
                  </a:extLst>
                </a:gridCol>
                <a:gridCol w="1107440">
                  <a:extLst>
                    <a:ext uri="{9D8B030D-6E8A-4147-A177-3AD203B41FA5}">
                      <a16:colId xmlns:a16="http://schemas.microsoft.com/office/drawing/2014/main" val="604055209"/>
                    </a:ext>
                  </a:extLst>
                </a:gridCol>
                <a:gridCol w="1107440">
                  <a:extLst>
                    <a:ext uri="{9D8B030D-6E8A-4147-A177-3AD203B41FA5}">
                      <a16:colId xmlns:a16="http://schemas.microsoft.com/office/drawing/2014/main" val="3317749455"/>
                    </a:ext>
                  </a:extLst>
                </a:gridCol>
                <a:gridCol w="922141">
                  <a:extLst>
                    <a:ext uri="{9D8B030D-6E8A-4147-A177-3AD203B41FA5}">
                      <a16:colId xmlns:a16="http://schemas.microsoft.com/office/drawing/2014/main" val="3762263622"/>
                    </a:ext>
                  </a:extLst>
                </a:gridCol>
                <a:gridCol w="1480457">
                  <a:extLst>
                    <a:ext uri="{9D8B030D-6E8A-4147-A177-3AD203B41FA5}">
                      <a16:colId xmlns:a16="http://schemas.microsoft.com/office/drawing/2014/main" val="1986095245"/>
                    </a:ext>
                  </a:extLst>
                </a:gridCol>
                <a:gridCol w="1122439">
                  <a:extLst>
                    <a:ext uri="{9D8B030D-6E8A-4147-A177-3AD203B41FA5}">
                      <a16:colId xmlns:a16="http://schemas.microsoft.com/office/drawing/2014/main" val="3714543378"/>
                    </a:ext>
                  </a:extLst>
                </a:gridCol>
                <a:gridCol w="904723">
                  <a:extLst>
                    <a:ext uri="{9D8B030D-6E8A-4147-A177-3AD203B41FA5}">
                      <a16:colId xmlns:a16="http://schemas.microsoft.com/office/drawing/2014/main" val="1318603886"/>
                    </a:ext>
                  </a:extLst>
                </a:gridCol>
              </a:tblGrid>
              <a:tr h="370840">
                <a:tc gridSpan="2">
                  <a:txBody>
                    <a:bodyPr/>
                    <a:lstStyle/>
                    <a:p>
                      <a:pPr algn="ctr"/>
                      <a:r>
                        <a:rPr lang="en-CA" dirty="0"/>
                        <a:t>Natural gas</a:t>
                      </a:r>
                    </a:p>
                  </a:txBody>
                  <a:tcPr/>
                </a:tc>
                <a:tc hMerge="1">
                  <a:txBody>
                    <a:bodyPr/>
                    <a:lstStyle/>
                    <a:p>
                      <a:endParaRPr lang="en-CA" dirty="0"/>
                    </a:p>
                  </a:txBody>
                  <a:tcPr/>
                </a:tc>
                <a:tc gridSpan="2">
                  <a:txBody>
                    <a:bodyPr/>
                    <a:lstStyle/>
                    <a:p>
                      <a:pPr algn="ctr"/>
                      <a:r>
                        <a:rPr lang="en-CA" dirty="0"/>
                        <a:t>Oil</a:t>
                      </a:r>
                    </a:p>
                  </a:txBody>
                  <a:tcPr/>
                </a:tc>
                <a:tc hMerge="1">
                  <a:txBody>
                    <a:bodyPr/>
                    <a:lstStyle/>
                    <a:p>
                      <a:endParaRPr lang="en-CA" dirty="0"/>
                    </a:p>
                  </a:txBody>
                  <a:tcPr/>
                </a:tc>
                <a:tc>
                  <a:txBody>
                    <a:bodyPr/>
                    <a:lstStyle/>
                    <a:p>
                      <a:pPr algn="ctr"/>
                      <a:r>
                        <a:rPr lang="en-CA" dirty="0"/>
                        <a:t>Hydro</a:t>
                      </a:r>
                    </a:p>
                  </a:txBody>
                  <a:tcPr/>
                </a:tc>
                <a:tc gridSpan="2">
                  <a:txBody>
                    <a:bodyPr/>
                    <a:lstStyle/>
                    <a:p>
                      <a:pPr algn="ctr"/>
                      <a:r>
                        <a:rPr lang="en-CA" dirty="0"/>
                        <a:t>Coal</a:t>
                      </a:r>
                    </a:p>
                  </a:txBody>
                  <a:tcPr/>
                </a:tc>
                <a:tc hMerge="1">
                  <a:txBody>
                    <a:bodyPr/>
                    <a:lstStyle/>
                    <a:p>
                      <a:endParaRPr lang="en-CA" dirty="0"/>
                    </a:p>
                  </a:txBody>
                  <a:tcPr/>
                </a:tc>
                <a:tc>
                  <a:txBody>
                    <a:bodyPr/>
                    <a:lstStyle/>
                    <a:p>
                      <a:pPr algn="ctr"/>
                      <a:r>
                        <a:rPr lang="en-CA" dirty="0"/>
                        <a:t>Geothermal</a:t>
                      </a:r>
                    </a:p>
                  </a:txBody>
                  <a:tcPr/>
                </a:tc>
                <a:tc>
                  <a:txBody>
                    <a:bodyPr/>
                    <a:lstStyle/>
                    <a:p>
                      <a:pPr algn="ctr"/>
                      <a:r>
                        <a:rPr lang="en-CA" dirty="0"/>
                        <a:t>Biomass</a:t>
                      </a:r>
                    </a:p>
                  </a:txBody>
                  <a:tcPr/>
                </a:tc>
                <a:tc>
                  <a:txBody>
                    <a:bodyPr/>
                    <a:lstStyle/>
                    <a:p>
                      <a:pPr algn="ctr"/>
                      <a:r>
                        <a:rPr lang="en-CA" dirty="0"/>
                        <a:t>Total</a:t>
                      </a:r>
                    </a:p>
                  </a:txBody>
                  <a:tcPr/>
                </a:tc>
                <a:extLst>
                  <a:ext uri="{0D108BD9-81ED-4DB2-BD59-A6C34878D82A}">
                    <a16:rowId xmlns:a16="http://schemas.microsoft.com/office/drawing/2014/main" val="3036696966"/>
                  </a:ext>
                </a:extLst>
              </a:tr>
              <a:tr h="370840">
                <a:tc>
                  <a:txBody>
                    <a:bodyPr/>
                    <a:lstStyle/>
                    <a:p>
                      <a:pPr algn="ctr"/>
                      <a:r>
                        <a:rPr lang="en-CA" dirty="0">
                          <a:latin typeface="Arial" panose="020B0604020202020204" pitchFamily="34" charset="0"/>
                          <a:cs typeface="Arial" panose="020B0604020202020204" pitchFamily="34" charset="0"/>
                        </a:rPr>
                        <a:t>domestic</a:t>
                      </a:r>
                    </a:p>
                  </a:txBody>
                  <a:tcPr/>
                </a:tc>
                <a:tc>
                  <a:txBody>
                    <a:bodyPr/>
                    <a:lstStyle/>
                    <a:p>
                      <a:pPr algn="ctr"/>
                      <a:r>
                        <a:rPr lang="en-CA" dirty="0">
                          <a:latin typeface="Arial" panose="020B0604020202020204" pitchFamily="34" charset="0"/>
                          <a:cs typeface="Arial" panose="020B0604020202020204" pitchFamily="34" charset="0"/>
                        </a:rPr>
                        <a:t>import</a:t>
                      </a:r>
                    </a:p>
                  </a:txBody>
                  <a:tcPr/>
                </a:tc>
                <a:tc>
                  <a:txBody>
                    <a:bodyPr/>
                    <a:lstStyle/>
                    <a:p>
                      <a:pPr algn="ctr"/>
                      <a:r>
                        <a:rPr lang="en-CA" dirty="0">
                          <a:latin typeface="Arial" panose="020B0604020202020204" pitchFamily="34" charset="0"/>
                          <a:cs typeface="Arial" panose="020B0604020202020204" pitchFamily="34" charset="0"/>
                        </a:rPr>
                        <a:t>domestic</a:t>
                      </a:r>
                    </a:p>
                  </a:txBody>
                  <a:tcPr/>
                </a:tc>
                <a:tc>
                  <a:txBody>
                    <a:bodyPr/>
                    <a:lstStyle/>
                    <a:p>
                      <a:pPr algn="ctr"/>
                      <a:r>
                        <a:rPr lang="en-CA" dirty="0">
                          <a:latin typeface="Arial" panose="020B0604020202020204" pitchFamily="34" charset="0"/>
                          <a:cs typeface="Arial" panose="020B0604020202020204" pitchFamily="34" charset="0"/>
                        </a:rPr>
                        <a:t>import</a:t>
                      </a:r>
                    </a:p>
                  </a:txBody>
                  <a:tcPr/>
                </a:tc>
                <a:tc>
                  <a:txBody>
                    <a:bodyPr/>
                    <a:lstStyle/>
                    <a:p>
                      <a:pPr algn="ctr"/>
                      <a:r>
                        <a:rPr lang="en-CA" dirty="0">
                          <a:latin typeface="Arial" panose="020B0604020202020204" pitchFamily="34" charset="0"/>
                          <a:cs typeface="Arial" panose="020B0604020202020204" pitchFamily="34" charset="0"/>
                        </a:rPr>
                        <a:t>domestic</a:t>
                      </a:r>
                    </a:p>
                  </a:txBody>
                  <a:tcPr/>
                </a:tc>
                <a:tc>
                  <a:txBody>
                    <a:bodyPr/>
                    <a:lstStyle/>
                    <a:p>
                      <a:pPr algn="ctr"/>
                      <a:r>
                        <a:rPr lang="en-CA" dirty="0">
                          <a:latin typeface="Arial" panose="020B0604020202020204" pitchFamily="34" charset="0"/>
                          <a:cs typeface="Arial" panose="020B0604020202020204" pitchFamily="34" charset="0"/>
                        </a:rPr>
                        <a:t>domestic</a:t>
                      </a:r>
                    </a:p>
                  </a:txBody>
                  <a:tcPr/>
                </a:tc>
                <a:tc>
                  <a:txBody>
                    <a:bodyPr/>
                    <a:lstStyle/>
                    <a:p>
                      <a:pPr algn="ctr"/>
                      <a:r>
                        <a:rPr lang="en-CA" dirty="0">
                          <a:latin typeface="Arial" panose="020B0604020202020204" pitchFamily="34" charset="0"/>
                          <a:cs typeface="Arial" panose="020B0604020202020204" pitchFamily="34" charset="0"/>
                        </a:rPr>
                        <a:t>import</a:t>
                      </a:r>
                    </a:p>
                  </a:txBody>
                  <a:tcPr/>
                </a:tc>
                <a:tc>
                  <a:txBody>
                    <a:bodyPr/>
                    <a:lstStyle/>
                    <a:p>
                      <a:pPr algn="ctr"/>
                      <a:r>
                        <a:rPr lang="en-CA" dirty="0">
                          <a:latin typeface="Arial" panose="020B0604020202020204" pitchFamily="34" charset="0"/>
                          <a:cs typeface="Arial" panose="020B0604020202020204" pitchFamily="34" charset="0"/>
                        </a:rPr>
                        <a:t>domestic</a:t>
                      </a:r>
                    </a:p>
                  </a:txBody>
                  <a:tcPr/>
                </a:tc>
                <a:tc>
                  <a:txBody>
                    <a:bodyPr/>
                    <a:lstStyle/>
                    <a:p>
                      <a:pPr algn="ctr"/>
                      <a:r>
                        <a:rPr lang="en-CA" dirty="0">
                          <a:latin typeface="Arial" panose="020B0604020202020204" pitchFamily="34" charset="0"/>
                          <a:cs typeface="Arial" panose="020B0604020202020204" pitchFamily="34" charset="0"/>
                        </a:rPr>
                        <a:t>domestic</a:t>
                      </a:r>
                    </a:p>
                  </a:txBody>
                  <a:tcPr/>
                </a:tc>
                <a:tc>
                  <a:txBody>
                    <a:bodyPr/>
                    <a:lstStyle/>
                    <a:p>
                      <a:pPr algn="ctr"/>
                      <a:endParaRPr lang="en-CA"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608313971"/>
                  </a:ext>
                </a:extLst>
              </a:tr>
              <a:tr h="370840">
                <a:tc>
                  <a:txBody>
                    <a:bodyPr/>
                    <a:lstStyle/>
                    <a:p>
                      <a:pPr algn="ctr"/>
                      <a:r>
                        <a:rPr lang="en-CA" b="1" dirty="0"/>
                        <a:t>0.45</a:t>
                      </a:r>
                    </a:p>
                  </a:txBody>
                  <a:tcPr/>
                </a:tc>
                <a:tc>
                  <a:txBody>
                    <a:bodyPr/>
                    <a:lstStyle/>
                    <a:p>
                      <a:pPr algn="ctr"/>
                      <a:r>
                        <a:rPr lang="en-CA" b="1" dirty="0"/>
                        <a:t>1.66</a:t>
                      </a:r>
                    </a:p>
                  </a:txBody>
                  <a:tcPr/>
                </a:tc>
                <a:tc>
                  <a:txBody>
                    <a:bodyPr/>
                    <a:lstStyle/>
                    <a:p>
                      <a:pPr algn="ctr"/>
                      <a:r>
                        <a:rPr lang="en-CA" b="1" dirty="0"/>
                        <a:t>1.11</a:t>
                      </a:r>
                    </a:p>
                  </a:txBody>
                  <a:tcPr/>
                </a:tc>
                <a:tc>
                  <a:txBody>
                    <a:bodyPr/>
                    <a:lstStyle/>
                    <a:p>
                      <a:pPr algn="ctr"/>
                      <a:r>
                        <a:rPr lang="en-CA" b="1" dirty="0"/>
                        <a:t>3.10</a:t>
                      </a:r>
                    </a:p>
                  </a:txBody>
                  <a:tcPr/>
                </a:tc>
                <a:tc>
                  <a:txBody>
                    <a:bodyPr/>
                    <a:lstStyle/>
                    <a:p>
                      <a:pPr algn="ctr"/>
                      <a:r>
                        <a:rPr lang="en-CA" b="1" dirty="0"/>
                        <a:t>0.8</a:t>
                      </a:r>
                    </a:p>
                  </a:txBody>
                  <a:tcPr/>
                </a:tc>
                <a:tc>
                  <a:txBody>
                    <a:bodyPr/>
                    <a:lstStyle/>
                    <a:p>
                      <a:pPr algn="ctr"/>
                      <a:r>
                        <a:rPr lang="en-CA" b="1" dirty="0"/>
                        <a:t>7.82</a:t>
                      </a:r>
                    </a:p>
                  </a:txBody>
                  <a:tcPr/>
                </a:tc>
                <a:tc>
                  <a:txBody>
                    <a:bodyPr/>
                    <a:lstStyle/>
                    <a:p>
                      <a:pPr algn="ctr"/>
                      <a:r>
                        <a:rPr lang="en-CA" b="1" dirty="0"/>
                        <a:t>0.93</a:t>
                      </a:r>
                    </a:p>
                  </a:txBody>
                  <a:tcPr/>
                </a:tc>
                <a:tc>
                  <a:txBody>
                    <a:bodyPr/>
                    <a:lstStyle/>
                    <a:p>
                      <a:pPr algn="ctr"/>
                      <a:r>
                        <a:rPr lang="en-CA" b="1" dirty="0"/>
                        <a:t>0.001</a:t>
                      </a:r>
                    </a:p>
                  </a:txBody>
                  <a:tcPr/>
                </a:tc>
                <a:tc>
                  <a:txBody>
                    <a:bodyPr/>
                    <a:lstStyle/>
                    <a:p>
                      <a:pPr algn="ctr"/>
                      <a:r>
                        <a:rPr lang="en-CA" b="1" dirty="0"/>
                        <a:t>0.31</a:t>
                      </a:r>
                    </a:p>
                  </a:txBody>
                  <a:tcPr/>
                </a:tc>
                <a:tc>
                  <a:txBody>
                    <a:bodyPr/>
                    <a:lstStyle/>
                    <a:p>
                      <a:pPr algn="ctr"/>
                      <a:r>
                        <a:rPr lang="en-CA" b="1" dirty="0"/>
                        <a:t>15.75</a:t>
                      </a:r>
                    </a:p>
                  </a:txBody>
                  <a:tcPr/>
                </a:tc>
                <a:extLst>
                  <a:ext uri="{0D108BD9-81ED-4DB2-BD59-A6C34878D82A}">
                    <a16:rowId xmlns:a16="http://schemas.microsoft.com/office/drawing/2014/main" val="501382051"/>
                  </a:ext>
                </a:extLst>
              </a:tr>
            </a:tbl>
          </a:graphicData>
        </a:graphic>
      </p:graphicFrame>
      <p:pic>
        <p:nvPicPr>
          <p:cNvPr id="5" name="Picture 4">
            <a:extLst>
              <a:ext uri="{FF2B5EF4-FFF2-40B4-BE49-F238E27FC236}">
                <a16:creationId xmlns:a16="http://schemas.microsoft.com/office/drawing/2014/main" id="{46A6183F-8BA4-4018-826D-ACD6424A448B}"/>
              </a:ext>
            </a:extLst>
          </p:cNvPr>
          <p:cNvPicPr>
            <a:picLocks noChangeAspect="1"/>
          </p:cNvPicPr>
          <p:nvPr/>
        </p:nvPicPr>
        <p:blipFill rotWithShape="1">
          <a:blip r:embed="rId2"/>
          <a:srcRect l="23095" t="18131" r="23016" b="9912"/>
          <a:stretch/>
        </p:blipFill>
        <p:spPr>
          <a:xfrm>
            <a:off x="667655" y="2485272"/>
            <a:ext cx="5360612" cy="4026380"/>
          </a:xfrm>
          <a:prstGeom prst="rect">
            <a:avLst/>
          </a:prstGeom>
        </p:spPr>
      </p:pic>
      <p:pic>
        <p:nvPicPr>
          <p:cNvPr id="6" name="Picture 5">
            <a:extLst>
              <a:ext uri="{FF2B5EF4-FFF2-40B4-BE49-F238E27FC236}">
                <a16:creationId xmlns:a16="http://schemas.microsoft.com/office/drawing/2014/main" id="{8762AA28-72EC-423D-A5AA-62A943F822C2}"/>
              </a:ext>
            </a:extLst>
          </p:cNvPr>
          <p:cNvPicPr>
            <a:picLocks noChangeAspect="1"/>
          </p:cNvPicPr>
          <p:nvPr/>
        </p:nvPicPr>
        <p:blipFill rotWithShape="1">
          <a:blip r:embed="rId3"/>
          <a:srcRect l="23889" t="30406" r="22937" b="11675"/>
          <a:stretch/>
        </p:blipFill>
        <p:spPr>
          <a:xfrm>
            <a:off x="6028267" y="2530324"/>
            <a:ext cx="5711558" cy="3499395"/>
          </a:xfrm>
          <a:prstGeom prst="rect">
            <a:avLst/>
          </a:prstGeom>
        </p:spPr>
      </p:pic>
      <p:sp>
        <p:nvSpPr>
          <p:cNvPr id="9" name="Rectangle 8">
            <a:extLst>
              <a:ext uri="{FF2B5EF4-FFF2-40B4-BE49-F238E27FC236}">
                <a16:creationId xmlns:a16="http://schemas.microsoft.com/office/drawing/2014/main" id="{0380C971-5EC9-41E2-931D-83DC0D674AA4}"/>
              </a:ext>
            </a:extLst>
          </p:cNvPr>
          <p:cNvSpPr/>
          <p:nvPr/>
        </p:nvSpPr>
        <p:spPr>
          <a:xfrm>
            <a:off x="3894667" y="2970590"/>
            <a:ext cx="2085219" cy="774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a:extLst>
              <a:ext uri="{FF2B5EF4-FFF2-40B4-BE49-F238E27FC236}">
                <a16:creationId xmlns:a16="http://schemas.microsoft.com/office/drawing/2014/main" id="{863E5B4E-BDA2-48B1-85B2-56815FD00B81}"/>
              </a:ext>
            </a:extLst>
          </p:cNvPr>
          <p:cNvSpPr/>
          <p:nvPr/>
        </p:nvSpPr>
        <p:spPr>
          <a:xfrm>
            <a:off x="749901" y="5179181"/>
            <a:ext cx="1429657" cy="774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Content Placeholder 2">
            <a:extLst>
              <a:ext uri="{FF2B5EF4-FFF2-40B4-BE49-F238E27FC236}">
                <a16:creationId xmlns:a16="http://schemas.microsoft.com/office/drawing/2014/main" id="{45623E89-4D2A-4935-8A9A-033F7609AFDA}"/>
              </a:ext>
            </a:extLst>
          </p:cNvPr>
          <p:cNvSpPr txBox="1">
            <a:spLocks/>
          </p:cNvSpPr>
          <p:nvPr/>
        </p:nvSpPr>
        <p:spPr bwMode="auto">
          <a:xfrm>
            <a:off x="0" y="5106611"/>
            <a:ext cx="2523067" cy="557589"/>
          </a:xfrm>
          <a:prstGeom prst="rect">
            <a:avLst/>
          </a:prstGeom>
          <a:noFill/>
          <a:ln w="9525">
            <a:noFill/>
            <a:miter lim="800000"/>
            <a:headEnd/>
            <a:tailEnd/>
          </a:ln>
        </p:spPr>
        <p:txBody>
          <a:bodyPr/>
          <a:lstStyle/>
          <a:p>
            <a:pPr>
              <a:spcBef>
                <a:spcPts val="600"/>
              </a:spcBef>
              <a:buClr>
                <a:schemeClr val="accent1"/>
              </a:buClr>
              <a:buSzPct val="70000"/>
            </a:pPr>
            <a:r>
              <a:rPr lang="fr-CA" sz="1400" b="1" dirty="0">
                <a:latin typeface="Arial" panose="020B0604020202020204" pitchFamily="34" charset="0"/>
                <a:cs typeface="Arial" panose="020B0604020202020204" pitchFamily="34" charset="0"/>
              </a:rPr>
              <a:t>Source: </a:t>
            </a:r>
            <a:br>
              <a:rPr lang="fr-CA" sz="1400" dirty="0">
                <a:latin typeface="Arial" panose="020B0604020202020204" pitchFamily="34" charset="0"/>
                <a:cs typeface="Arial" panose="020B0604020202020204" pitchFamily="34" charset="0"/>
              </a:rPr>
            </a:br>
            <a:r>
              <a:rPr lang="fr-CA" sz="1400" dirty="0" err="1">
                <a:latin typeface="Arial" panose="020B0604020202020204" pitchFamily="34" charset="0"/>
                <a:cs typeface="Arial" panose="020B0604020202020204" pitchFamily="34" charset="0"/>
              </a:rPr>
              <a:t>Dakić</a:t>
            </a:r>
            <a:r>
              <a:rPr lang="fr-CA" sz="1400" dirty="0">
                <a:latin typeface="Arial" panose="020B0604020202020204" pitchFamily="34" charset="0"/>
                <a:cs typeface="Arial" panose="020B0604020202020204" pitchFamily="34" charset="0"/>
              </a:rPr>
              <a:t>, Martinov,˝</a:t>
            </a:r>
            <a:r>
              <a:rPr lang="fr-CA" sz="1400" dirty="0" err="1">
                <a:latin typeface="Arial" panose="020B0604020202020204" pitchFamily="34" charset="0"/>
                <a:cs typeface="Arial" panose="020B0604020202020204" pitchFamily="34" charset="0"/>
              </a:rPr>
              <a:t>Status</a:t>
            </a:r>
            <a:r>
              <a:rPr lang="fr-CA" sz="1400" dirty="0">
                <a:latin typeface="Arial" panose="020B0604020202020204" pitchFamily="34" charset="0"/>
                <a:cs typeface="Arial" panose="020B0604020202020204" pitchFamily="34" charset="0"/>
              </a:rPr>
              <a:t> of </a:t>
            </a:r>
            <a:r>
              <a:rPr lang="fr-CA" sz="1400" dirty="0" err="1">
                <a:latin typeface="Arial" panose="020B0604020202020204" pitchFamily="34" charset="0"/>
                <a:cs typeface="Arial" panose="020B0604020202020204" pitchFamily="34" charset="0"/>
              </a:rPr>
              <a:t>Bioenergy</a:t>
            </a:r>
            <a:r>
              <a:rPr lang="fr-CA" sz="1400" dirty="0">
                <a:latin typeface="Arial" panose="020B0604020202020204" pitchFamily="34" charset="0"/>
                <a:cs typeface="Arial" panose="020B0604020202020204" pitchFamily="34" charset="0"/>
              </a:rPr>
              <a:t> in </a:t>
            </a:r>
            <a:r>
              <a:rPr lang="fr-CA" sz="1400" dirty="0" err="1">
                <a:latin typeface="Arial" panose="020B0604020202020204" pitchFamily="34" charset="0"/>
                <a:cs typeface="Arial" panose="020B0604020202020204" pitchFamily="34" charset="0"/>
              </a:rPr>
              <a:t>Serbia</a:t>
            </a:r>
            <a:r>
              <a:rPr lang="fr-CA" sz="1400" dirty="0">
                <a:latin typeface="Arial" panose="020B0604020202020204" pitchFamily="34" charset="0"/>
                <a:cs typeface="Arial" panose="020B0604020202020204" pitchFamily="34" charset="0"/>
              </a:rPr>
              <a:t>˝, Workshop on International </a:t>
            </a:r>
            <a:r>
              <a:rPr lang="fr-CA" sz="1400" dirty="0" err="1">
                <a:latin typeface="Arial" panose="020B0604020202020204" pitchFamily="34" charset="0"/>
                <a:cs typeface="Arial" panose="020B0604020202020204" pitchFamily="34" charset="0"/>
              </a:rPr>
              <a:t>Cooperation</a:t>
            </a:r>
            <a:r>
              <a:rPr lang="fr-CA" sz="1400" dirty="0">
                <a:latin typeface="Arial" panose="020B0604020202020204" pitchFamily="34" charset="0"/>
                <a:cs typeface="Arial" panose="020B0604020202020204" pitchFamily="34" charset="0"/>
              </a:rPr>
              <a:t> in the Field of </a:t>
            </a:r>
            <a:r>
              <a:rPr lang="fr-CA" sz="1400" dirty="0" err="1">
                <a:latin typeface="Arial" panose="020B0604020202020204" pitchFamily="34" charset="0"/>
                <a:cs typeface="Arial" panose="020B0604020202020204" pitchFamily="34" charset="0"/>
              </a:rPr>
              <a:t>Bioenergy</a:t>
            </a:r>
            <a:r>
              <a:rPr lang="fr-CA" sz="1400" dirty="0">
                <a:latin typeface="Arial" panose="020B0604020202020204" pitchFamily="34" charset="0"/>
                <a:cs typeface="Arial" panose="020B0604020202020204" pitchFamily="34" charset="0"/>
              </a:rPr>
              <a:t> (2013)</a:t>
            </a:r>
          </a:p>
        </p:txBody>
      </p:sp>
    </p:spTree>
    <p:extLst>
      <p:ext uri="{BB962C8B-B14F-4D97-AF65-F5344CB8AC3E}">
        <p14:creationId xmlns:p14="http://schemas.microsoft.com/office/powerpoint/2010/main" val="1602652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68494"/>
            <a:ext cx="645766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Use of Renewable Feedstocks</a:t>
            </a:r>
          </a:p>
        </p:txBody>
      </p:sp>
      <p:sp>
        <p:nvSpPr>
          <p:cNvPr id="2" name="Rectangle 1"/>
          <p:cNvSpPr/>
          <p:nvPr/>
        </p:nvSpPr>
        <p:spPr>
          <a:xfrm>
            <a:off x="1620923" y="1727394"/>
            <a:ext cx="8950153" cy="830997"/>
          </a:xfrm>
          <a:prstGeom prst="rect">
            <a:avLst/>
          </a:prstGeom>
        </p:spPr>
        <p:txBody>
          <a:bodyPr wrap="square">
            <a:spAutoFit/>
          </a:bodyPr>
          <a:lstStyle/>
          <a:p>
            <a:pPr algn="ctr"/>
            <a:r>
              <a:rPr lang="en-US" altLang="en-US" sz="2400" b="1" dirty="0">
                <a:latin typeface="Calibri" charset="0"/>
                <a:ea typeface="ＭＳ Ｐゴシック" charset="-128"/>
              </a:rPr>
              <a:t>A raw material or feedstock should be renewable rather than depleting whenever technically and economically practical. </a:t>
            </a:r>
            <a:endParaRPr lang="en-US" sz="2400" b="1" dirty="0"/>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2348" y="58237"/>
            <a:ext cx="2082800" cy="1358900"/>
          </a:xfrm>
          <a:prstGeom prst="rect">
            <a:avLst/>
          </a:prstGeom>
        </p:spPr>
      </p:pic>
      <p:cxnSp>
        <p:nvCxnSpPr>
          <p:cNvPr id="8" name="Straight Connector 7">
            <a:extLst>
              <a:ext uri="{FF2B5EF4-FFF2-40B4-BE49-F238E27FC236}">
                <a16:creationId xmlns:a16="http://schemas.microsoft.com/office/drawing/2014/main" id="{E6AE06F5-8089-4719-AFB5-518E4B97E487}"/>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49F6AEE-F73A-4BA0-B222-FFDB150E5E02}"/>
              </a:ext>
            </a:extLst>
          </p:cNvPr>
          <p:cNvPicPr>
            <a:picLocks noChangeAspect="1"/>
          </p:cNvPicPr>
          <p:nvPr/>
        </p:nvPicPr>
        <p:blipFill>
          <a:blip r:embed="rId3"/>
          <a:stretch>
            <a:fillRect/>
          </a:stretch>
        </p:blipFill>
        <p:spPr>
          <a:xfrm>
            <a:off x="3154591" y="2688702"/>
            <a:ext cx="5882817" cy="3924942"/>
          </a:xfrm>
          <a:prstGeom prst="rect">
            <a:avLst/>
          </a:prstGeom>
        </p:spPr>
      </p:pic>
      <p:sp>
        <p:nvSpPr>
          <p:cNvPr id="9" name="Rectangle 8">
            <a:extLst>
              <a:ext uri="{FF2B5EF4-FFF2-40B4-BE49-F238E27FC236}">
                <a16:creationId xmlns:a16="http://schemas.microsoft.com/office/drawing/2014/main" id="{376D2657-6925-4B96-A59E-24789D34A29B}"/>
              </a:ext>
            </a:extLst>
          </p:cNvPr>
          <p:cNvSpPr/>
          <p:nvPr/>
        </p:nvSpPr>
        <p:spPr>
          <a:xfrm>
            <a:off x="9274714" y="6420213"/>
            <a:ext cx="2899255" cy="276999"/>
          </a:xfrm>
          <a:prstGeom prst="rect">
            <a:avLst/>
          </a:prstGeom>
        </p:spPr>
        <p:txBody>
          <a:bodyPr wrap="none">
            <a:spAutoFit/>
          </a:bodyPr>
          <a:lstStyle/>
          <a:p>
            <a:pPr lvl="0"/>
            <a:r>
              <a:rPr lang="en-US" sz="1200" dirty="0">
                <a:solidFill>
                  <a:prstClr val="white">
                    <a:lumMod val="65000"/>
                  </a:prstClr>
                </a:solidFill>
              </a:rPr>
              <a:t>Image: Wikipedia, </a:t>
            </a:r>
            <a:r>
              <a:rPr lang="en-US" sz="1200" dirty="0" err="1">
                <a:solidFill>
                  <a:prstClr val="white">
                    <a:lumMod val="65000"/>
                  </a:prstClr>
                </a:solidFill>
              </a:rPr>
              <a:t>Pongamia</a:t>
            </a:r>
            <a:r>
              <a:rPr lang="en-US" sz="1200" dirty="0">
                <a:solidFill>
                  <a:prstClr val="white">
                    <a:lumMod val="65000"/>
                  </a:prstClr>
                </a:solidFill>
              </a:rPr>
              <a:t> </a:t>
            </a:r>
            <a:r>
              <a:rPr lang="en-US" sz="1200" dirty="0" err="1">
                <a:solidFill>
                  <a:prstClr val="white">
                    <a:lumMod val="65000"/>
                  </a:prstClr>
                </a:solidFill>
              </a:rPr>
              <a:t>Pinnata</a:t>
            </a:r>
            <a:r>
              <a:rPr lang="en-US" sz="1200" dirty="0">
                <a:solidFill>
                  <a:prstClr val="white">
                    <a:lumMod val="65000"/>
                  </a:prstClr>
                </a:solidFill>
              </a:rPr>
              <a:t> Seeds </a:t>
            </a:r>
          </a:p>
        </p:txBody>
      </p:sp>
    </p:spTree>
    <p:extLst>
      <p:ext uri="{BB962C8B-B14F-4D97-AF65-F5344CB8AC3E}">
        <p14:creationId xmlns:p14="http://schemas.microsoft.com/office/powerpoint/2010/main" val="4531081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2351088" y="115889"/>
            <a:ext cx="284379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dirty="0">
                <a:solidFill>
                  <a:schemeClr val="bg1"/>
                </a:solidFill>
              </a:rPr>
              <a:t>CHEM 512: Heterogeneous catalysis</a:t>
            </a:r>
          </a:p>
        </p:txBody>
      </p:sp>
      <p:sp>
        <p:nvSpPr>
          <p:cNvPr id="10" name="Title 1"/>
          <p:cNvSpPr>
            <a:spLocks noGrp="1"/>
          </p:cNvSpPr>
          <p:nvPr>
            <p:ph type="title"/>
          </p:nvPr>
        </p:nvSpPr>
        <p:spPr>
          <a:xfrm>
            <a:off x="2975882" y="250980"/>
            <a:ext cx="6240235" cy="646331"/>
          </a:xfrm>
        </p:spPr>
        <p:txBody>
          <a:bodyPr wrap="square">
            <a:spAutoFit/>
          </a:bodyPr>
          <a:lstStyle/>
          <a:p>
            <a:pPr algn="ctr"/>
            <a:r>
              <a:rPr lang="en-US" sz="4000" b="1" dirty="0">
                <a:latin typeface="Arial" panose="020B0604020202020204" pitchFamily="34" charset="0"/>
                <a:cs typeface="Arial" panose="020B0604020202020204" pitchFamily="34" charset="0"/>
              </a:rPr>
              <a:t>The Serbian Context</a:t>
            </a:r>
          </a:p>
        </p:txBody>
      </p:sp>
      <p:pic>
        <p:nvPicPr>
          <p:cNvPr id="4" name="Picture 3">
            <a:extLst>
              <a:ext uri="{FF2B5EF4-FFF2-40B4-BE49-F238E27FC236}">
                <a16:creationId xmlns:a16="http://schemas.microsoft.com/office/drawing/2014/main" id="{79310EBD-C427-4937-96A2-1F86548683BB}"/>
              </a:ext>
            </a:extLst>
          </p:cNvPr>
          <p:cNvPicPr>
            <a:picLocks noChangeAspect="1"/>
          </p:cNvPicPr>
          <p:nvPr/>
        </p:nvPicPr>
        <p:blipFill rotWithShape="1">
          <a:blip r:embed="rId2"/>
          <a:srcRect l="25238" t="19330" r="24048" b="10547"/>
          <a:stretch/>
        </p:blipFill>
        <p:spPr>
          <a:xfrm>
            <a:off x="2752876" y="1190172"/>
            <a:ext cx="6957181" cy="5411142"/>
          </a:xfrm>
          <a:prstGeom prst="rect">
            <a:avLst/>
          </a:prstGeom>
        </p:spPr>
      </p:pic>
      <p:sp>
        <p:nvSpPr>
          <p:cNvPr id="6" name="Content Placeholder 2">
            <a:extLst>
              <a:ext uri="{FF2B5EF4-FFF2-40B4-BE49-F238E27FC236}">
                <a16:creationId xmlns:a16="http://schemas.microsoft.com/office/drawing/2014/main" id="{65C9A615-CA72-4B88-8A90-72A53B2E048C}"/>
              </a:ext>
            </a:extLst>
          </p:cNvPr>
          <p:cNvSpPr txBox="1">
            <a:spLocks/>
          </p:cNvSpPr>
          <p:nvPr/>
        </p:nvSpPr>
        <p:spPr bwMode="auto">
          <a:xfrm>
            <a:off x="50800" y="5110239"/>
            <a:ext cx="2523067" cy="557589"/>
          </a:xfrm>
          <a:prstGeom prst="rect">
            <a:avLst/>
          </a:prstGeom>
          <a:noFill/>
          <a:ln w="9525">
            <a:noFill/>
            <a:miter lim="800000"/>
            <a:headEnd/>
            <a:tailEnd/>
          </a:ln>
        </p:spPr>
        <p:txBody>
          <a:bodyPr/>
          <a:lstStyle/>
          <a:p>
            <a:pPr>
              <a:spcBef>
                <a:spcPts val="600"/>
              </a:spcBef>
              <a:buClr>
                <a:schemeClr val="accent1"/>
              </a:buClr>
              <a:buSzPct val="70000"/>
            </a:pPr>
            <a:r>
              <a:rPr lang="fr-CA" sz="1400" b="1" dirty="0">
                <a:latin typeface="Arial" panose="020B0604020202020204" pitchFamily="34" charset="0"/>
                <a:cs typeface="Arial" panose="020B0604020202020204" pitchFamily="34" charset="0"/>
              </a:rPr>
              <a:t>Source: </a:t>
            </a:r>
            <a:br>
              <a:rPr lang="fr-CA" sz="1400" dirty="0">
                <a:latin typeface="Arial" panose="020B0604020202020204" pitchFamily="34" charset="0"/>
                <a:cs typeface="Arial" panose="020B0604020202020204" pitchFamily="34" charset="0"/>
              </a:rPr>
            </a:br>
            <a:r>
              <a:rPr lang="fr-CA" sz="1400" dirty="0" err="1">
                <a:latin typeface="Arial" panose="020B0604020202020204" pitchFamily="34" charset="0"/>
                <a:cs typeface="Arial" panose="020B0604020202020204" pitchFamily="34" charset="0"/>
              </a:rPr>
              <a:t>Dakić</a:t>
            </a:r>
            <a:r>
              <a:rPr lang="fr-CA" sz="1400" dirty="0">
                <a:latin typeface="Arial" panose="020B0604020202020204" pitchFamily="34" charset="0"/>
                <a:cs typeface="Arial" panose="020B0604020202020204" pitchFamily="34" charset="0"/>
              </a:rPr>
              <a:t>, Martinov,˝</a:t>
            </a:r>
            <a:r>
              <a:rPr lang="fr-CA" sz="1400" dirty="0" err="1">
                <a:latin typeface="Arial" panose="020B0604020202020204" pitchFamily="34" charset="0"/>
                <a:cs typeface="Arial" panose="020B0604020202020204" pitchFamily="34" charset="0"/>
              </a:rPr>
              <a:t>Status</a:t>
            </a:r>
            <a:r>
              <a:rPr lang="fr-CA" sz="1400" dirty="0">
                <a:latin typeface="Arial" panose="020B0604020202020204" pitchFamily="34" charset="0"/>
                <a:cs typeface="Arial" panose="020B0604020202020204" pitchFamily="34" charset="0"/>
              </a:rPr>
              <a:t> of </a:t>
            </a:r>
            <a:r>
              <a:rPr lang="fr-CA" sz="1400" dirty="0" err="1">
                <a:latin typeface="Arial" panose="020B0604020202020204" pitchFamily="34" charset="0"/>
                <a:cs typeface="Arial" panose="020B0604020202020204" pitchFamily="34" charset="0"/>
              </a:rPr>
              <a:t>Bioenergy</a:t>
            </a:r>
            <a:r>
              <a:rPr lang="fr-CA" sz="1400" dirty="0">
                <a:latin typeface="Arial" panose="020B0604020202020204" pitchFamily="34" charset="0"/>
                <a:cs typeface="Arial" panose="020B0604020202020204" pitchFamily="34" charset="0"/>
              </a:rPr>
              <a:t> in </a:t>
            </a:r>
            <a:r>
              <a:rPr lang="fr-CA" sz="1400" dirty="0" err="1">
                <a:latin typeface="Arial" panose="020B0604020202020204" pitchFamily="34" charset="0"/>
                <a:cs typeface="Arial" panose="020B0604020202020204" pitchFamily="34" charset="0"/>
              </a:rPr>
              <a:t>Serbia</a:t>
            </a:r>
            <a:r>
              <a:rPr lang="fr-CA" sz="1400" dirty="0">
                <a:latin typeface="Arial" panose="020B0604020202020204" pitchFamily="34" charset="0"/>
                <a:cs typeface="Arial" panose="020B0604020202020204" pitchFamily="34" charset="0"/>
              </a:rPr>
              <a:t>˝, Workshop on International </a:t>
            </a:r>
            <a:r>
              <a:rPr lang="fr-CA" sz="1400" dirty="0" err="1">
                <a:latin typeface="Arial" panose="020B0604020202020204" pitchFamily="34" charset="0"/>
                <a:cs typeface="Arial" panose="020B0604020202020204" pitchFamily="34" charset="0"/>
              </a:rPr>
              <a:t>Cooperation</a:t>
            </a:r>
            <a:r>
              <a:rPr lang="fr-CA" sz="1400" dirty="0">
                <a:latin typeface="Arial" panose="020B0604020202020204" pitchFamily="34" charset="0"/>
                <a:cs typeface="Arial" panose="020B0604020202020204" pitchFamily="34" charset="0"/>
              </a:rPr>
              <a:t> in the </a:t>
            </a:r>
            <a:r>
              <a:rPr lang="fr-CA" sz="1400" dirty="0" err="1">
                <a:latin typeface="Arial" panose="020B0604020202020204" pitchFamily="34" charset="0"/>
                <a:cs typeface="Arial" panose="020B0604020202020204" pitchFamily="34" charset="0"/>
              </a:rPr>
              <a:t>Firld</a:t>
            </a:r>
            <a:r>
              <a:rPr lang="fr-CA" sz="1400" dirty="0">
                <a:latin typeface="Arial" panose="020B0604020202020204" pitchFamily="34" charset="0"/>
                <a:cs typeface="Arial" panose="020B0604020202020204" pitchFamily="34" charset="0"/>
              </a:rPr>
              <a:t> of </a:t>
            </a:r>
            <a:r>
              <a:rPr lang="fr-CA" sz="1400" dirty="0" err="1">
                <a:latin typeface="Arial" panose="020B0604020202020204" pitchFamily="34" charset="0"/>
                <a:cs typeface="Arial" panose="020B0604020202020204" pitchFamily="34" charset="0"/>
              </a:rPr>
              <a:t>Bioenergy</a:t>
            </a:r>
            <a:r>
              <a:rPr lang="fr-CA" sz="1400" dirty="0">
                <a:latin typeface="Arial" panose="020B0604020202020204" pitchFamily="34" charset="0"/>
                <a:cs typeface="Arial" panose="020B0604020202020204" pitchFamily="34" charset="0"/>
              </a:rPr>
              <a:t> (2013)</a:t>
            </a:r>
          </a:p>
        </p:txBody>
      </p:sp>
    </p:spTree>
    <p:extLst>
      <p:ext uri="{BB962C8B-B14F-4D97-AF65-F5344CB8AC3E}">
        <p14:creationId xmlns:p14="http://schemas.microsoft.com/office/powerpoint/2010/main" val="5836047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2351088" y="115889"/>
            <a:ext cx="284379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dirty="0">
                <a:solidFill>
                  <a:schemeClr val="bg1"/>
                </a:solidFill>
              </a:rPr>
              <a:t>CHEM 512: Heterogeneous catalysis</a:t>
            </a:r>
          </a:p>
        </p:txBody>
      </p:sp>
      <p:sp>
        <p:nvSpPr>
          <p:cNvPr id="10" name="Title 1"/>
          <p:cNvSpPr>
            <a:spLocks noGrp="1"/>
          </p:cNvSpPr>
          <p:nvPr>
            <p:ph type="title"/>
          </p:nvPr>
        </p:nvSpPr>
        <p:spPr>
          <a:xfrm>
            <a:off x="2975882" y="-26019"/>
            <a:ext cx="6240235" cy="1200329"/>
          </a:xfrm>
        </p:spPr>
        <p:txBody>
          <a:bodyPr wrap="square">
            <a:spAutoFit/>
          </a:bodyPr>
          <a:lstStyle/>
          <a:p>
            <a:pPr algn="ctr"/>
            <a:r>
              <a:rPr lang="en-US" sz="4000" b="1" dirty="0">
                <a:latin typeface="Arial" panose="020B0604020202020204" pitchFamily="34" charset="0"/>
                <a:cs typeface="Arial" panose="020B0604020202020204" pitchFamily="34" charset="0"/>
              </a:rPr>
              <a:t>What are The Numbers for Serbia?</a:t>
            </a:r>
          </a:p>
        </p:txBody>
      </p:sp>
      <p:sp>
        <p:nvSpPr>
          <p:cNvPr id="7" name="TextBox 6">
            <a:extLst>
              <a:ext uri="{FF2B5EF4-FFF2-40B4-BE49-F238E27FC236}">
                <a16:creationId xmlns:a16="http://schemas.microsoft.com/office/drawing/2014/main" id="{EF0A0CF3-3223-4CD0-A8AD-2A5F4BD38AAD}"/>
              </a:ext>
            </a:extLst>
          </p:cNvPr>
          <p:cNvSpPr txBox="1"/>
          <p:nvPr/>
        </p:nvSpPr>
        <p:spPr>
          <a:xfrm>
            <a:off x="396725" y="1351508"/>
            <a:ext cx="4798156" cy="4247317"/>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In 2008, Serbia had bioenergy resources available as municipal solid waste (2.8 million </a:t>
            </a:r>
            <a:r>
              <a:rPr lang="en-US" dirty="0" err="1">
                <a:latin typeface="Arial" panose="020B0604020202020204" pitchFamily="34" charset="0"/>
                <a:cs typeface="Arial" panose="020B0604020202020204" pitchFamily="34" charset="0"/>
              </a:rPr>
              <a:t>tonnes</a:t>
            </a:r>
            <a:r>
              <a:rPr lang="en-US" dirty="0">
                <a:latin typeface="Arial" panose="020B0604020202020204" pitchFamily="34" charset="0"/>
                <a:cs typeface="Arial" panose="020B0604020202020204" pitchFamily="34" charset="0"/>
              </a:rPr>
              <a:t>), wood (1.0 million </a:t>
            </a:r>
            <a:r>
              <a:rPr lang="en-US" dirty="0" err="1">
                <a:latin typeface="Arial" panose="020B0604020202020204" pitchFamily="34" charset="0"/>
                <a:cs typeface="Arial" panose="020B0604020202020204" pitchFamily="34" charset="0"/>
              </a:rPr>
              <a:t>tonnes</a:t>
            </a:r>
            <a:r>
              <a:rPr lang="en-US" dirty="0">
                <a:latin typeface="Arial" panose="020B0604020202020204" pitchFamily="34" charset="0"/>
                <a:cs typeface="Arial" panose="020B0604020202020204" pitchFamily="34" charset="0"/>
              </a:rPr>
              <a:t>), forestry and wood processing material (0.36 million </a:t>
            </a:r>
            <a:r>
              <a:rPr lang="en-US" dirty="0" err="1">
                <a:latin typeface="Arial" panose="020B0604020202020204" pitchFamily="34" charset="0"/>
                <a:cs typeface="Arial" panose="020B0604020202020204" pitchFamily="34" charset="0"/>
              </a:rPr>
              <a:t>tonnes</a:t>
            </a:r>
            <a:r>
              <a:rPr lang="en-US" dirty="0">
                <a:latin typeface="Arial" panose="020B0604020202020204" pitchFamily="34" charset="0"/>
                <a:cs typeface="Arial" panose="020B0604020202020204" pitchFamily="34" charset="0"/>
              </a:rPr>
              <a:t>), agricultural residues and crops (56 200 TJ), orchard materials (14 100 TJ), and vineyard materials (6 100 TJ).</a:t>
            </a:r>
            <a:endParaRPr lang="en-US" sz="4000" dirty="0">
              <a:latin typeface="Arial" panose="020B0604020202020204" pitchFamily="34" charset="0"/>
              <a:cs typeface="Arial" panose="020B0604020202020204" pitchFamily="34" charset="0"/>
            </a:endParaRPr>
          </a:p>
          <a:p>
            <a:endParaRPr lang="hr-H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Direct combustion energy produced from wood (6 000 TJ) and forestry and wood processing material (1 800 TJ). The biodiesel production capacity from the agricultural crops and residues was 4 TJ/</a:t>
            </a:r>
            <a:r>
              <a:rPr lang="en-US" dirty="0" err="1">
                <a:latin typeface="Arial" panose="020B0604020202020204" pitchFamily="34" charset="0"/>
                <a:cs typeface="Arial" panose="020B0604020202020204" pitchFamily="34" charset="0"/>
              </a:rPr>
              <a:t>yr</a:t>
            </a:r>
            <a:r>
              <a:rPr lang="en-US" dirty="0">
                <a:latin typeface="Arial" panose="020B0604020202020204" pitchFamily="34" charset="0"/>
                <a:cs typeface="Arial" panose="020B0604020202020204" pitchFamily="34" charset="0"/>
              </a:rPr>
              <a:t>, with a yield of 40 GJ/</a:t>
            </a:r>
            <a:r>
              <a:rPr lang="en-US" dirty="0" err="1">
                <a:latin typeface="Arial" panose="020B0604020202020204" pitchFamily="34" charset="0"/>
                <a:cs typeface="Arial" panose="020B0604020202020204" pitchFamily="34" charset="0"/>
              </a:rPr>
              <a:t>tonne</a:t>
            </a:r>
            <a:r>
              <a:rPr lang="en-US" dirty="0">
                <a:latin typeface="Arial" panose="020B0604020202020204" pitchFamily="34" charset="0"/>
                <a:cs typeface="Arial" panose="020B0604020202020204" pitchFamily="34" charset="0"/>
              </a:rPr>
              <a:t> and a total biodiesel production of 2 400 TJ.</a:t>
            </a:r>
            <a:endParaRPr lang="en-CA" sz="4000" b="1"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4CF258E5-BD2B-4E64-8E51-B86509215B7C}"/>
              </a:ext>
            </a:extLst>
          </p:cNvPr>
          <p:cNvPicPr>
            <a:picLocks noChangeAspect="1"/>
          </p:cNvPicPr>
          <p:nvPr/>
        </p:nvPicPr>
        <p:blipFill rotWithShape="1">
          <a:blip r:embed="rId2"/>
          <a:srcRect l="25754" t="21093" r="23571" b="9629"/>
          <a:stretch/>
        </p:blipFill>
        <p:spPr>
          <a:xfrm>
            <a:off x="5835562" y="1351508"/>
            <a:ext cx="6178247" cy="4751010"/>
          </a:xfrm>
          <a:prstGeom prst="rect">
            <a:avLst/>
          </a:prstGeom>
        </p:spPr>
      </p:pic>
    </p:spTree>
    <p:extLst>
      <p:ext uri="{BB962C8B-B14F-4D97-AF65-F5344CB8AC3E}">
        <p14:creationId xmlns:p14="http://schemas.microsoft.com/office/powerpoint/2010/main" val="30074097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0648" y="184379"/>
            <a:ext cx="4992440" cy="707886"/>
          </a:xfrm>
        </p:spPr>
        <p:txBody>
          <a:bodyPr wrap="square">
            <a:spAutoFit/>
          </a:bodyPr>
          <a:lstStyle/>
          <a:p>
            <a:pPr algn="ctr">
              <a:lnSpc>
                <a:spcPct val="100000"/>
              </a:lnSpc>
            </a:pPr>
            <a:r>
              <a:rPr lang="en-US" sz="4000" b="1" dirty="0">
                <a:latin typeface="+mn-lt"/>
              </a:rPr>
              <a:t>Renewable </a:t>
            </a:r>
            <a:r>
              <a:rPr lang="en-US" sz="4000" b="1" dirty="0" err="1">
                <a:latin typeface="+mn-lt"/>
              </a:rPr>
              <a:t>feedstocks</a:t>
            </a:r>
            <a:endParaRPr lang="en-US" sz="4000" b="1" dirty="0">
              <a:latin typeface="+mn-lt"/>
            </a:endParaRPr>
          </a:p>
        </p:txBody>
      </p:sp>
      <p:sp>
        <p:nvSpPr>
          <p:cNvPr id="3" name="Content Placeholder 2"/>
          <p:cNvSpPr>
            <a:spLocks noGrp="1"/>
          </p:cNvSpPr>
          <p:nvPr>
            <p:ph idx="1"/>
          </p:nvPr>
        </p:nvSpPr>
        <p:spPr>
          <a:xfrm>
            <a:off x="1479870" y="1818033"/>
            <a:ext cx="8670714" cy="1990288"/>
          </a:xfrm>
        </p:spPr>
        <p:txBody>
          <a:bodyPr wrap="square">
            <a:spAutoFit/>
          </a:bodyPr>
          <a:lstStyle/>
          <a:p>
            <a:pPr marL="0" indent="0">
              <a:buNone/>
            </a:pPr>
            <a:r>
              <a:rPr lang="en-US" sz="2000" dirty="0">
                <a:latin typeface="Arial" panose="020B0604020202020204" pitchFamily="34" charset="0"/>
                <a:cs typeface="Arial" panose="020B0604020202020204" pitchFamily="34" charset="0"/>
                <a:sym typeface="Symbol" panose="05050102010706020507" pitchFamily="18" charset="2"/>
              </a:rPr>
              <a:t> </a:t>
            </a:r>
            <a:r>
              <a:rPr lang="en-US" sz="2000" dirty="0">
                <a:latin typeface="Arial" panose="020B0604020202020204" pitchFamily="34" charset="0"/>
                <a:cs typeface="Arial" panose="020B0604020202020204" pitchFamily="34" charset="0"/>
              </a:rPr>
              <a:t>Biomass (algae, corn, switchgrass, poplar, willow, sorghum, and bamboo)</a:t>
            </a:r>
          </a:p>
          <a:p>
            <a:pPr marL="0" indent="0">
              <a:buNone/>
            </a:pPr>
            <a:r>
              <a:rPr lang="en-US" sz="2000" dirty="0">
                <a:latin typeface="Arial" panose="020B0604020202020204" pitchFamily="34" charset="0"/>
                <a:cs typeface="Arial" panose="020B0604020202020204" pitchFamily="34" charset="0"/>
                <a:sym typeface="Symbol" panose="05050102010706020507" pitchFamily="18" charset="2"/>
              </a:rPr>
              <a:t> </a:t>
            </a:r>
            <a:r>
              <a:rPr lang="en-US" sz="2000" dirty="0">
                <a:latin typeface="Arial" panose="020B0604020202020204" pitchFamily="34" charset="0"/>
                <a:cs typeface="Arial" panose="020B0604020202020204" pitchFamily="34" charset="0"/>
              </a:rPr>
              <a:t>Agricultural waste (ex. manure)</a:t>
            </a:r>
          </a:p>
          <a:p>
            <a:pPr marL="0" indent="0">
              <a:buNone/>
            </a:pPr>
            <a:r>
              <a:rPr lang="en-US" sz="2000" dirty="0">
                <a:latin typeface="Arial" panose="020B0604020202020204" pitchFamily="34" charset="0"/>
                <a:cs typeface="Arial" panose="020B0604020202020204" pitchFamily="34" charset="0"/>
                <a:sym typeface="Symbol" panose="05050102010706020507" pitchFamily="18" charset="2"/>
              </a:rPr>
              <a:t> </a:t>
            </a:r>
            <a:r>
              <a:rPr lang="en-US" sz="2000" dirty="0">
                <a:latin typeface="Arial" panose="020B0604020202020204" pitchFamily="34" charset="0"/>
                <a:cs typeface="Arial" panose="020B0604020202020204" pitchFamily="34" charset="0"/>
              </a:rPr>
              <a:t>Urban waste (garbage, sewage)</a:t>
            </a:r>
          </a:p>
          <a:p>
            <a:pPr marL="0" indent="0">
              <a:buNone/>
            </a:pPr>
            <a:r>
              <a:rPr lang="en-US" sz="2000" dirty="0">
                <a:latin typeface="Arial" panose="020B0604020202020204" pitchFamily="34" charset="0"/>
                <a:cs typeface="Arial" panose="020B0604020202020204" pitchFamily="34" charset="0"/>
                <a:sym typeface="Symbol" panose="05050102010706020507" pitchFamily="18" charset="2"/>
              </a:rPr>
              <a:t> </a:t>
            </a:r>
            <a:r>
              <a:rPr lang="en-US" sz="2000" dirty="0">
                <a:latin typeface="Arial" panose="020B0604020202020204" pitchFamily="34" charset="0"/>
                <a:cs typeface="Arial" panose="020B0604020202020204" pitchFamily="34" charset="0"/>
              </a:rPr>
              <a:t>CO</a:t>
            </a:r>
            <a:r>
              <a:rPr lang="en-US" sz="2000" baseline="-25000" dirty="0">
                <a:latin typeface="Arial" panose="020B0604020202020204" pitchFamily="34" charset="0"/>
                <a:cs typeface="Arial" panose="020B0604020202020204" pitchFamily="34" charset="0"/>
              </a:rPr>
              <a:t>2</a:t>
            </a:r>
          </a:p>
          <a:p>
            <a:pPr marL="0" indent="0">
              <a:buNone/>
            </a:pPr>
            <a:r>
              <a:rPr lang="en-US" sz="2000" dirty="0">
                <a:latin typeface="Arial" panose="020B0604020202020204" pitchFamily="34" charset="0"/>
                <a:cs typeface="Arial" panose="020B0604020202020204" pitchFamily="34" charset="0"/>
                <a:sym typeface="Symbol" panose="05050102010706020507" pitchFamily="18" charset="2"/>
              </a:rPr>
              <a:t> </a:t>
            </a:r>
            <a:r>
              <a:rPr lang="en-US" sz="2000" dirty="0">
                <a:latin typeface="Arial" panose="020B0604020202020204" pitchFamily="34" charset="0"/>
                <a:cs typeface="Arial" panose="020B0604020202020204" pitchFamily="34" charset="0"/>
              </a:rPr>
              <a:t>Estimated generation of &gt; 100 billion tons per year</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49210" y="3873976"/>
            <a:ext cx="4482875" cy="2139078"/>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pic>
        <p:nvPicPr>
          <p:cNvPr id="5" name="Picture 4"/>
          <p:cNvPicPr>
            <a:picLocks noChangeAspect="1"/>
          </p:cNvPicPr>
          <p:nvPr/>
        </p:nvPicPr>
        <p:blipFill>
          <a:blip r:embed="rId3"/>
          <a:stretch>
            <a:fillRect/>
          </a:stretch>
        </p:blipFill>
        <p:spPr>
          <a:xfrm>
            <a:off x="6137232" y="3808321"/>
            <a:ext cx="4310991" cy="2226556"/>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sp>
        <p:nvSpPr>
          <p:cNvPr id="6" name="TextBox 5"/>
          <p:cNvSpPr txBox="1"/>
          <p:nvPr/>
        </p:nvSpPr>
        <p:spPr>
          <a:xfrm>
            <a:off x="1479870" y="1286156"/>
            <a:ext cx="8166018"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Renewable feedstocks include the following materials:</a:t>
            </a:r>
          </a:p>
        </p:txBody>
      </p:sp>
      <p:sp>
        <p:nvSpPr>
          <p:cNvPr id="7" name="TextBox 6">
            <a:extLst>
              <a:ext uri="{FF2B5EF4-FFF2-40B4-BE49-F238E27FC236}">
                <a16:creationId xmlns:a16="http://schemas.microsoft.com/office/drawing/2014/main" id="{106D892B-F4D0-4341-9DA8-276B3C56A4FA}"/>
              </a:ext>
            </a:extLst>
          </p:cNvPr>
          <p:cNvSpPr txBox="1"/>
          <p:nvPr/>
        </p:nvSpPr>
        <p:spPr>
          <a:xfrm>
            <a:off x="386862" y="6353908"/>
            <a:ext cx="1857945" cy="307777"/>
          </a:xfrm>
          <a:prstGeom prst="rect">
            <a:avLst/>
          </a:prstGeom>
          <a:noFill/>
        </p:spPr>
        <p:txBody>
          <a:bodyPr wrap="none" rtlCol="0">
            <a:spAutoFit/>
          </a:bodyPr>
          <a:lstStyle/>
          <a:p>
            <a:r>
              <a:rPr lang="en-US" sz="1400" dirty="0">
                <a:solidFill>
                  <a:schemeClr val="bg1">
                    <a:lumMod val="50000"/>
                  </a:schemeClr>
                </a:solidFill>
                <a:latin typeface="Arial" panose="020B0604020202020204" pitchFamily="34" charset="0"/>
                <a:cs typeface="Arial" panose="020B0604020202020204" pitchFamily="34" charset="0"/>
              </a:rPr>
              <a:t>Source: Adobe Stock</a:t>
            </a:r>
          </a:p>
        </p:txBody>
      </p:sp>
    </p:spTree>
    <p:extLst>
      <p:ext uri="{BB962C8B-B14F-4D97-AF65-F5344CB8AC3E}">
        <p14:creationId xmlns:p14="http://schemas.microsoft.com/office/powerpoint/2010/main" val="33649542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2"/>
          <p:cNvSpPr>
            <a:spLocks noChangeArrowheads="1"/>
          </p:cNvSpPr>
          <p:nvPr/>
        </p:nvSpPr>
        <p:spPr bwMode="auto">
          <a:xfrm>
            <a:off x="874712" y="1847292"/>
            <a:ext cx="10307637" cy="4508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chorCtr="0">
            <a:spAutoFit/>
          </a:bodyPr>
          <a:lstStyle>
            <a:lvl1pPr marL="533400" indent="-533400">
              <a:defRPr sz="2800" b="1">
                <a:solidFill>
                  <a:schemeClr val="tx1"/>
                </a:solidFill>
                <a:latin typeface="Arial" charset="0"/>
              </a:defRPr>
            </a:lvl1pPr>
            <a:lvl2pPr marL="914400" indent="-457200">
              <a:defRPr sz="2400">
                <a:solidFill>
                  <a:schemeClr val="tx1"/>
                </a:solidFill>
                <a:latin typeface="Arial" charset="0"/>
              </a:defRPr>
            </a:lvl2pPr>
            <a:lvl3pPr marL="1295400" indent="-381000">
              <a:defRPr sz="2000">
                <a:solidFill>
                  <a:schemeClr val="tx1"/>
                </a:solidFill>
                <a:latin typeface="Arial" charset="0"/>
              </a:defRPr>
            </a:lvl3pPr>
            <a:lvl4pPr marL="1905000" indent="-571500">
              <a:buChar char="–"/>
              <a:defRPr sz="2000">
                <a:solidFill>
                  <a:schemeClr val="tx1"/>
                </a:solidFill>
                <a:latin typeface="Arial" charset="0"/>
              </a:defRPr>
            </a:lvl4pPr>
            <a:lvl5pPr marL="2362200" indent="-609600">
              <a:buChar char="»"/>
              <a:defRPr sz="2000">
                <a:solidFill>
                  <a:schemeClr val="tx1"/>
                </a:solidFill>
                <a:latin typeface="Arial" charset="0"/>
              </a:defRPr>
            </a:lvl5pPr>
            <a:lvl6pPr marL="2819400" indent="-609600" fontAlgn="base">
              <a:spcBef>
                <a:spcPct val="20000"/>
              </a:spcBef>
              <a:spcAft>
                <a:spcPct val="0"/>
              </a:spcAft>
              <a:buChar char="»"/>
              <a:defRPr sz="2000">
                <a:solidFill>
                  <a:schemeClr val="tx1"/>
                </a:solidFill>
                <a:latin typeface="Arial" charset="0"/>
              </a:defRPr>
            </a:lvl6pPr>
            <a:lvl7pPr marL="3276600" indent="-609600" fontAlgn="base">
              <a:spcBef>
                <a:spcPct val="20000"/>
              </a:spcBef>
              <a:spcAft>
                <a:spcPct val="0"/>
              </a:spcAft>
              <a:buChar char="»"/>
              <a:defRPr sz="2000">
                <a:solidFill>
                  <a:schemeClr val="tx1"/>
                </a:solidFill>
                <a:latin typeface="Arial" charset="0"/>
              </a:defRPr>
            </a:lvl7pPr>
            <a:lvl8pPr marL="3733800" indent="-609600" fontAlgn="base">
              <a:spcBef>
                <a:spcPct val="20000"/>
              </a:spcBef>
              <a:spcAft>
                <a:spcPct val="0"/>
              </a:spcAft>
              <a:buChar char="»"/>
              <a:defRPr sz="2000">
                <a:solidFill>
                  <a:schemeClr val="tx1"/>
                </a:solidFill>
                <a:latin typeface="Arial" charset="0"/>
              </a:defRPr>
            </a:lvl8pPr>
            <a:lvl9pPr marL="4191000" indent="-609600" fontAlgn="base">
              <a:spcBef>
                <a:spcPct val="20000"/>
              </a:spcBef>
              <a:spcAft>
                <a:spcPct val="0"/>
              </a:spcAft>
              <a:buChar char="»"/>
              <a:defRPr sz="2000">
                <a:solidFill>
                  <a:schemeClr val="tx1"/>
                </a:solidFill>
                <a:latin typeface="Arial" charset="0"/>
              </a:defRPr>
            </a:lvl9pPr>
          </a:lstStyle>
          <a:p>
            <a:pPr marL="0" indent="0">
              <a:spcBef>
                <a:spcPts val="600"/>
              </a:spcBef>
              <a:buSzPct val="150000"/>
            </a:pPr>
            <a:r>
              <a:rPr lang="en-US" altLang="en-US" dirty="0">
                <a:latin typeface="+mn-lt"/>
                <a:ea typeface="Times New Roman" charset="0"/>
                <a:cs typeface="Times New Roman" charset="0"/>
              </a:rPr>
              <a:t>Bioenergy can have positive impacts: </a:t>
            </a:r>
          </a:p>
          <a:p>
            <a:pPr marL="574675" indent="-287338">
              <a:spcBef>
                <a:spcPts val="600"/>
              </a:spcBef>
              <a:buSzPct val="150000"/>
            </a:pPr>
            <a:r>
              <a:rPr lang="en-US" altLang="en-US" sz="2400" b="0" dirty="0">
                <a:latin typeface="+mn-lt"/>
                <a:ea typeface="Times New Roman" charset="0"/>
                <a:cs typeface="Times New Roman" charset="0"/>
              </a:rPr>
              <a:t>•	Green house gas reduction (through fossil-fuel substitution).</a:t>
            </a:r>
          </a:p>
          <a:p>
            <a:pPr marL="574675" indent="-287338">
              <a:spcBef>
                <a:spcPts val="600"/>
              </a:spcBef>
              <a:buSzPct val="150000"/>
            </a:pPr>
            <a:r>
              <a:rPr lang="en-US" altLang="en-US" sz="2400" b="0" dirty="0">
                <a:latin typeface="+mn-lt"/>
                <a:ea typeface="Times New Roman" charset="0"/>
                <a:cs typeface="Times New Roman" charset="0"/>
              </a:rPr>
              <a:t>•	More agrobiodiversity, soil carbon increase, less erosion.</a:t>
            </a:r>
          </a:p>
          <a:p>
            <a:pPr marL="0" indent="0">
              <a:spcBef>
                <a:spcPts val="600"/>
              </a:spcBef>
              <a:buSzPct val="150000"/>
            </a:pPr>
            <a:endParaRPr lang="en-US" altLang="en-US" dirty="0">
              <a:latin typeface="+mn-lt"/>
              <a:ea typeface="Times New Roman" charset="0"/>
              <a:cs typeface="Times New Roman" charset="0"/>
            </a:endParaRPr>
          </a:p>
          <a:p>
            <a:pPr marL="0" indent="0">
              <a:spcBef>
                <a:spcPts val="600"/>
              </a:spcBef>
              <a:buSzPct val="150000"/>
            </a:pPr>
            <a:r>
              <a:rPr lang="en-US" altLang="en-US" dirty="0">
                <a:latin typeface="+mn-lt"/>
                <a:ea typeface="Times New Roman" charset="0"/>
                <a:cs typeface="Times New Roman" charset="0"/>
              </a:rPr>
              <a:t>But these impacts can also be negative:</a:t>
            </a:r>
          </a:p>
          <a:p>
            <a:pPr marL="574675" indent="-287338">
              <a:spcBef>
                <a:spcPts val="600"/>
              </a:spcBef>
              <a:buSzPct val="150000"/>
            </a:pPr>
            <a:r>
              <a:rPr lang="en-US" altLang="en-US" sz="2400" b="0" dirty="0">
                <a:latin typeface="+mn-lt"/>
                <a:ea typeface="Times New Roman" charset="0"/>
                <a:cs typeface="Times New Roman" charset="0"/>
              </a:rPr>
              <a:t>•	Green house gas from cultivation, soil carbon, life-cycle, direct and indirect land-use changes.</a:t>
            </a:r>
          </a:p>
          <a:p>
            <a:pPr marL="574675" indent="-287338">
              <a:spcBef>
                <a:spcPts val="600"/>
              </a:spcBef>
              <a:buSzPct val="150000"/>
            </a:pPr>
            <a:r>
              <a:rPr lang="en-US" altLang="en-US" sz="2400" b="0" dirty="0">
                <a:latin typeface="+mn-lt"/>
                <a:ea typeface="Times New Roman" charset="0"/>
                <a:cs typeface="Times New Roman" charset="0"/>
              </a:rPr>
              <a:t>•	Loss of biodiversity from land-use changes, water use, agrochemicals, erosion.</a:t>
            </a:r>
          </a:p>
          <a:p>
            <a:pPr marL="630237" indent="-342900">
              <a:spcBef>
                <a:spcPts val="600"/>
              </a:spcBef>
              <a:buSzPct val="150000"/>
              <a:buFont typeface="Arial" panose="020B0604020202020204" pitchFamily="34" charset="0"/>
              <a:buChar char="•"/>
            </a:pPr>
            <a:r>
              <a:rPr lang="en-US" altLang="en-US" sz="2400" b="0" dirty="0">
                <a:latin typeface="+mn-lt"/>
                <a:ea typeface="Times New Roman" charset="0"/>
                <a:cs typeface="Times New Roman" charset="0"/>
              </a:rPr>
              <a:t>Competition with food</a:t>
            </a:r>
          </a:p>
        </p:txBody>
      </p:sp>
      <p:sp>
        <p:nvSpPr>
          <p:cNvPr id="620547" name="Rectangle 3"/>
          <p:cNvSpPr>
            <a:spLocks noGrp="1" noChangeArrowheads="1"/>
          </p:cNvSpPr>
          <p:nvPr>
            <p:ph type="title"/>
          </p:nvPr>
        </p:nvSpPr>
        <p:spPr>
          <a:xfrm>
            <a:off x="874713" y="240284"/>
            <a:ext cx="10515600" cy="646331"/>
          </a:xfrm>
        </p:spPr>
        <p:txBody>
          <a:bodyPr>
            <a:spAutoFit/>
          </a:bodyPr>
          <a:lstStyle/>
          <a:p>
            <a:pPr algn="ctr"/>
            <a:r>
              <a:rPr lang="de-DE" altLang="en-US" sz="4000" b="1" dirty="0">
                <a:latin typeface="+mn-lt"/>
              </a:rPr>
              <a:t>Environmental Issues</a:t>
            </a:r>
          </a:p>
        </p:txBody>
      </p:sp>
    </p:spTree>
    <p:extLst>
      <p:ext uri="{BB962C8B-B14F-4D97-AF65-F5344CB8AC3E}">
        <p14:creationId xmlns:p14="http://schemas.microsoft.com/office/powerpoint/2010/main" val="5827749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Box 4"/>
          <p:cNvSpPr txBox="1">
            <a:spLocks noChangeArrowheads="1"/>
          </p:cNvSpPr>
          <p:nvPr/>
        </p:nvSpPr>
        <p:spPr bwMode="auto">
          <a:xfrm>
            <a:off x="962193" y="1359818"/>
            <a:ext cx="10696407" cy="52014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Comic Sans MS" charset="0"/>
                <a:ea typeface="ＭＳ Ｐゴシック" charset="-128"/>
              </a:defRPr>
            </a:lvl1pPr>
            <a:lvl2pPr marL="742950" indent="-285750">
              <a:defRPr sz="3200">
                <a:solidFill>
                  <a:schemeClr val="tx1"/>
                </a:solidFill>
                <a:latin typeface="Comic Sans MS" charset="0"/>
                <a:ea typeface="ＭＳ Ｐゴシック" charset="-128"/>
              </a:defRPr>
            </a:lvl2pPr>
            <a:lvl3pPr marL="1143000" indent="-228600">
              <a:defRPr sz="3200">
                <a:solidFill>
                  <a:schemeClr val="tx1"/>
                </a:solidFill>
                <a:latin typeface="Comic Sans MS" charset="0"/>
                <a:ea typeface="ＭＳ Ｐゴシック" charset="-128"/>
              </a:defRPr>
            </a:lvl3pPr>
            <a:lvl4pPr marL="1600200" indent="-228600">
              <a:defRPr sz="3200">
                <a:solidFill>
                  <a:schemeClr val="tx1"/>
                </a:solidFill>
                <a:latin typeface="Comic Sans MS" charset="0"/>
                <a:ea typeface="ＭＳ Ｐゴシック" charset="-128"/>
              </a:defRPr>
            </a:lvl4pPr>
            <a:lvl5pPr marL="2057400" indent="-228600">
              <a:defRPr sz="32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32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32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32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3200">
                <a:solidFill>
                  <a:schemeClr val="tx1"/>
                </a:solidFill>
                <a:latin typeface="Comic Sans MS" charset="0"/>
                <a:ea typeface="ＭＳ Ｐゴシック" charset="-128"/>
              </a:defRPr>
            </a:lvl9pPr>
          </a:lstStyle>
          <a:p>
            <a:r>
              <a:rPr lang="en-US" altLang="en-US" sz="2800" b="1" dirty="0">
                <a:latin typeface="+mn-lt"/>
              </a:rPr>
              <a:t>First Generation Biofuels</a:t>
            </a:r>
          </a:p>
          <a:p>
            <a:pPr marL="625475" indent="-276225">
              <a:buFont typeface="Arial" panose="020B0604020202020204" pitchFamily="34" charset="0"/>
              <a:buChar char="•"/>
            </a:pPr>
            <a:r>
              <a:rPr lang="en-US" altLang="en-US" sz="2400" b="1" dirty="0">
                <a:latin typeface="+mn-lt"/>
              </a:rPr>
              <a:t>Oils for diesel</a:t>
            </a:r>
          </a:p>
          <a:p>
            <a:pPr marL="625475" indent="-276225">
              <a:buFont typeface="Arial" panose="020B0604020202020204" pitchFamily="34" charset="0"/>
              <a:buChar char="•"/>
            </a:pPr>
            <a:r>
              <a:rPr lang="en-US" altLang="en-US" sz="2400" b="1" dirty="0">
                <a:latin typeface="+mn-lt"/>
              </a:rPr>
              <a:t>Grains are used to produce ethanol</a:t>
            </a:r>
          </a:p>
          <a:p>
            <a:pPr marL="625475" indent="288925">
              <a:buFont typeface="Arial" panose="020B0604020202020204" pitchFamily="34" charset="0"/>
              <a:buChar char="•"/>
              <a:tabLst>
                <a:tab pos="914400" algn="l"/>
              </a:tabLst>
            </a:pPr>
            <a:r>
              <a:rPr lang="en-US" altLang="en-US" sz="2400" b="1" dirty="0">
                <a:latin typeface="+mn-lt"/>
              </a:rPr>
              <a:t>Food versus fuel</a:t>
            </a:r>
          </a:p>
          <a:p>
            <a:endParaRPr lang="en-US" altLang="en-US" sz="2800" dirty="0">
              <a:latin typeface="+mn-lt"/>
            </a:endParaRPr>
          </a:p>
          <a:p>
            <a:r>
              <a:rPr lang="en-US" altLang="en-US" sz="2800" dirty="0">
                <a:latin typeface="+mn-lt"/>
              </a:rPr>
              <a:t>Second Generation Biofuels</a:t>
            </a:r>
          </a:p>
          <a:p>
            <a:pPr marL="625475" indent="-276225">
              <a:buFont typeface="Arial" panose="020B0604020202020204" pitchFamily="34" charset="0"/>
              <a:buChar char="•"/>
            </a:pPr>
            <a:r>
              <a:rPr lang="en-US" altLang="en-US" sz="2400" dirty="0">
                <a:latin typeface="+mn-lt"/>
              </a:rPr>
              <a:t>Using agricultural wastes </a:t>
            </a:r>
            <a:r>
              <a:rPr lang="en-US" altLang="en-US" sz="2400" dirty="0">
                <a:latin typeface="+mn-lt"/>
                <a:sym typeface="Wingdings" charset="2"/>
              </a:rPr>
              <a:t> </a:t>
            </a:r>
            <a:r>
              <a:rPr lang="en-US" altLang="en-US" sz="2400" dirty="0" err="1">
                <a:latin typeface="+mn-lt"/>
              </a:rPr>
              <a:t>lignocellulosics</a:t>
            </a:r>
            <a:endParaRPr lang="en-US" altLang="en-US" sz="2400" dirty="0">
              <a:latin typeface="+mn-lt"/>
            </a:endParaRPr>
          </a:p>
          <a:p>
            <a:pPr marL="625475" indent="288925">
              <a:buFont typeface="Arial" panose="020B0604020202020204" pitchFamily="34" charset="0"/>
              <a:buChar char="•"/>
            </a:pPr>
            <a:r>
              <a:rPr lang="en-US" altLang="en-US" sz="2400" dirty="0" err="1">
                <a:latin typeface="+mn-lt"/>
              </a:rPr>
              <a:t>Lignocellulosics</a:t>
            </a:r>
            <a:r>
              <a:rPr lang="en-US" altLang="en-US" sz="2400" dirty="0">
                <a:latin typeface="+mn-lt"/>
              </a:rPr>
              <a:t> from </a:t>
            </a:r>
            <a:r>
              <a:rPr lang="en-US" altLang="en-US" sz="2400" dirty="0" err="1">
                <a:latin typeface="+mn-lt"/>
              </a:rPr>
              <a:t>agrowaste</a:t>
            </a:r>
            <a:endParaRPr lang="en-US" altLang="en-US" sz="2400" dirty="0">
              <a:latin typeface="+mn-lt"/>
            </a:endParaRPr>
          </a:p>
          <a:p>
            <a:pPr marL="625475" indent="288925">
              <a:buFont typeface="Arial" panose="020B0604020202020204" pitchFamily="34" charset="0"/>
              <a:buChar char="•"/>
            </a:pPr>
            <a:r>
              <a:rPr lang="en-US" altLang="en-US" sz="2400" dirty="0">
                <a:latin typeface="+mn-lt"/>
              </a:rPr>
              <a:t>Grasses</a:t>
            </a:r>
          </a:p>
          <a:p>
            <a:pPr marL="914400" indent="288925">
              <a:buFont typeface="Arial" panose="020B0604020202020204" pitchFamily="34" charset="0"/>
              <a:buChar char="•"/>
            </a:pPr>
            <a:r>
              <a:rPr lang="en-US" altLang="en-US" sz="2400" dirty="0">
                <a:latin typeface="+mn-lt"/>
              </a:rPr>
              <a:t>These crops were not domesticated for use as biofuels</a:t>
            </a:r>
          </a:p>
          <a:p>
            <a:pPr marL="914400" indent="288925">
              <a:buFont typeface="Arial" panose="020B0604020202020204" pitchFamily="34" charset="0"/>
              <a:buChar char="•"/>
            </a:pPr>
            <a:endParaRPr lang="en-US" altLang="en-US" sz="2800" dirty="0">
              <a:latin typeface="+mn-lt"/>
            </a:endParaRPr>
          </a:p>
          <a:p>
            <a:r>
              <a:rPr lang="en-US" altLang="en-US" sz="2800" dirty="0">
                <a:latin typeface="+mn-lt"/>
              </a:rPr>
              <a:t>Third Generation Biofuels (looking to the future)</a:t>
            </a:r>
          </a:p>
          <a:p>
            <a:pPr marL="685800" indent="-336550">
              <a:buFont typeface="Arial" panose="020B0604020202020204" pitchFamily="34" charset="0"/>
              <a:buChar char="•"/>
            </a:pPr>
            <a:r>
              <a:rPr lang="en-US" altLang="en-US" sz="2400" dirty="0">
                <a:latin typeface="+mn-lt"/>
              </a:rPr>
              <a:t>Algae</a:t>
            </a:r>
          </a:p>
        </p:txBody>
      </p:sp>
      <p:sp>
        <p:nvSpPr>
          <p:cNvPr id="2" name="TextBox 1"/>
          <p:cNvSpPr txBox="1"/>
          <p:nvPr/>
        </p:nvSpPr>
        <p:spPr>
          <a:xfrm>
            <a:off x="4304016" y="184167"/>
            <a:ext cx="3584636" cy="707886"/>
          </a:xfrm>
          <a:prstGeom prst="rect">
            <a:avLst/>
          </a:prstGeom>
          <a:noFill/>
        </p:spPr>
        <p:txBody>
          <a:bodyPr wrap="none" rtlCol="0">
            <a:spAutoFit/>
          </a:bodyPr>
          <a:lstStyle/>
          <a:p>
            <a:pPr algn="ctr"/>
            <a:r>
              <a:rPr lang="en-US" sz="4000" b="1" dirty="0"/>
              <a:t>Types of Biofuel</a:t>
            </a:r>
          </a:p>
        </p:txBody>
      </p:sp>
    </p:spTree>
    <p:extLst>
      <p:ext uri="{BB962C8B-B14F-4D97-AF65-F5344CB8AC3E}">
        <p14:creationId xmlns:p14="http://schemas.microsoft.com/office/powerpoint/2010/main" val="776826071"/>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139372" y="1333418"/>
            <a:ext cx="7893351" cy="4873752"/>
          </a:xfrm>
        </p:spPr>
        <p:txBody>
          <a:bodyPr>
            <a:normAutofit/>
          </a:bodyPr>
          <a:lstStyle/>
          <a:p>
            <a:pPr marL="0" indent="0">
              <a:lnSpc>
                <a:spcPct val="110000"/>
              </a:lnSpc>
              <a:spcBef>
                <a:spcPts val="0"/>
              </a:spcBef>
              <a:buNone/>
            </a:pPr>
            <a:r>
              <a:rPr lang="en-CA" sz="2200" dirty="0">
                <a:latin typeface="Arial" panose="020B0604020202020204" pitchFamily="34" charset="0"/>
                <a:cs typeface="Arial" panose="020B0604020202020204" pitchFamily="34" charset="0"/>
              </a:rPr>
              <a:t>The first Diesel engine was exhibited to function with vegetable oil</a:t>
            </a:r>
          </a:p>
          <a:p>
            <a:pPr marL="0" indent="0">
              <a:lnSpc>
                <a:spcPct val="110000"/>
              </a:lnSpc>
              <a:spcBef>
                <a:spcPts val="0"/>
              </a:spcBef>
              <a:buNone/>
            </a:pPr>
            <a:endParaRPr lang="en-CA" sz="2200" dirty="0">
              <a:latin typeface="Arial" panose="020B0604020202020204" pitchFamily="34" charset="0"/>
              <a:cs typeface="Arial" panose="020B0604020202020204" pitchFamily="34" charset="0"/>
            </a:endParaRPr>
          </a:p>
          <a:p>
            <a:pPr marL="0" indent="0">
              <a:lnSpc>
                <a:spcPct val="110000"/>
              </a:lnSpc>
              <a:spcBef>
                <a:spcPts val="0"/>
              </a:spcBef>
              <a:buNone/>
            </a:pPr>
            <a:r>
              <a:rPr lang="en-CA" sz="2200" i="1" dirty="0">
                <a:latin typeface="Arial" panose="020B0604020202020204" pitchFamily="34" charset="0"/>
                <a:cs typeface="Arial" panose="020B0604020202020204" pitchFamily="34" charset="0"/>
              </a:rPr>
              <a:t>In 1900 a small Diesel engine was exhibited by the Otto company which, on the suggestion of the French Government, was run on peanut oil, and operated so well that very few people were aware of the fact. The motor was built for ordinary oils, and without any modification was run on vegetable oil</a:t>
            </a:r>
            <a:r>
              <a:rPr lang="en-CA" sz="2200" dirty="0">
                <a:latin typeface="Arial" panose="020B0604020202020204" pitchFamily="34" charset="0"/>
                <a:cs typeface="Arial" panose="020B0604020202020204" pitchFamily="34" charset="0"/>
              </a:rPr>
              <a:t>. </a:t>
            </a:r>
          </a:p>
          <a:p>
            <a:pPr>
              <a:lnSpc>
                <a:spcPct val="110000"/>
              </a:lnSpc>
              <a:spcBef>
                <a:spcPts val="0"/>
              </a:spcBef>
            </a:pPr>
            <a:endParaRPr lang="en-CA" sz="22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82870" y="98339"/>
            <a:ext cx="1981200" cy="2638598"/>
          </a:xfrm>
          <a:prstGeom prst="rect">
            <a:avLst/>
          </a:prstGeom>
        </p:spPr>
      </p:pic>
      <p:sp>
        <p:nvSpPr>
          <p:cNvPr id="7" name="Rectangle 6"/>
          <p:cNvSpPr/>
          <p:nvPr/>
        </p:nvSpPr>
        <p:spPr>
          <a:xfrm>
            <a:off x="9582870" y="2750075"/>
            <a:ext cx="1420582" cy="369332"/>
          </a:xfrm>
          <a:prstGeom prst="rect">
            <a:avLst/>
          </a:prstGeom>
        </p:spPr>
        <p:txBody>
          <a:bodyPr wrap="none">
            <a:spAutoFit/>
          </a:bodyPr>
          <a:lstStyle/>
          <a:p>
            <a:r>
              <a:rPr lang="en-CA" dirty="0"/>
              <a:t>Rudolf Diesel</a:t>
            </a:r>
          </a:p>
        </p:txBody>
      </p:sp>
      <p:pic>
        <p:nvPicPr>
          <p:cNvPr id="10" name="Picture 9"/>
          <p:cNvPicPr>
            <a:picLocks noChangeAspect="1"/>
          </p:cNvPicPr>
          <p:nvPr/>
        </p:nvPicPr>
        <p:blipFill>
          <a:blip r:embed="rId3"/>
          <a:stretch>
            <a:fillRect/>
          </a:stretch>
        </p:blipFill>
        <p:spPr>
          <a:xfrm>
            <a:off x="9703903" y="3249657"/>
            <a:ext cx="1828800" cy="2957513"/>
          </a:xfrm>
          <a:prstGeom prst="rect">
            <a:avLst/>
          </a:prstGeom>
        </p:spPr>
      </p:pic>
      <p:sp>
        <p:nvSpPr>
          <p:cNvPr id="12" name="Rectangle 11"/>
          <p:cNvSpPr/>
          <p:nvPr/>
        </p:nvSpPr>
        <p:spPr>
          <a:xfrm>
            <a:off x="1179849" y="5749075"/>
            <a:ext cx="8403021" cy="584775"/>
          </a:xfrm>
          <a:prstGeom prst="rect">
            <a:avLst/>
          </a:prstGeom>
        </p:spPr>
        <p:txBody>
          <a:bodyPr wrap="square">
            <a:spAutoFit/>
          </a:bodyPr>
          <a:lstStyle/>
          <a:p>
            <a:r>
              <a:rPr lang="en-CA" sz="1600" dirty="0">
                <a:latin typeface="Arial" panose="020B0604020202020204" pitchFamily="34" charset="0"/>
                <a:cs typeface="Arial" panose="020B0604020202020204" pitchFamily="34" charset="0"/>
              </a:rPr>
              <a:t>Chalkley, A. P., “Diesel engines for land and marine work” (2</a:t>
            </a:r>
            <a:r>
              <a:rPr lang="en-CA" sz="1600" baseline="30000" dirty="0">
                <a:latin typeface="Arial" panose="020B0604020202020204" pitchFamily="34" charset="0"/>
                <a:cs typeface="Arial" panose="020B0604020202020204" pitchFamily="34" charset="0"/>
              </a:rPr>
              <a:t>nd</a:t>
            </a:r>
            <a:r>
              <a:rPr lang="en-CA" sz="1600" dirty="0">
                <a:latin typeface="Arial" panose="020B0604020202020204" pitchFamily="34" charset="0"/>
                <a:cs typeface="Arial" panose="020B0604020202020204" pitchFamily="34" charset="0"/>
              </a:rPr>
              <a:t> Ed.), New York, Van Nostrand, p. 3 (</a:t>
            </a:r>
            <a:r>
              <a:rPr lang="en-CA" sz="1600" b="1" dirty="0">
                <a:latin typeface="Arial" panose="020B0604020202020204" pitchFamily="34" charset="0"/>
                <a:cs typeface="Arial" panose="020B0604020202020204" pitchFamily="34" charset="0"/>
              </a:rPr>
              <a:t>1912</a:t>
            </a:r>
            <a:r>
              <a:rPr lang="en-CA" sz="1600" dirty="0">
                <a:latin typeface="Arial" panose="020B0604020202020204" pitchFamily="34" charset="0"/>
                <a:cs typeface="Arial" panose="020B0604020202020204" pitchFamily="34" charset="0"/>
              </a:rPr>
              <a:t>)</a:t>
            </a:r>
          </a:p>
        </p:txBody>
      </p:sp>
      <p:sp>
        <p:nvSpPr>
          <p:cNvPr id="11" name="TextBox 10"/>
          <p:cNvSpPr txBox="1"/>
          <p:nvPr/>
        </p:nvSpPr>
        <p:spPr>
          <a:xfrm>
            <a:off x="5034185" y="184167"/>
            <a:ext cx="2124300" cy="707886"/>
          </a:xfrm>
          <a:prstGeom prst="rect">
            <a:avLst/>
          </a:prstGeom>
          <a:noFill/>
        </p:spPr>
        <p:txBody>
          <a:bodyPr wrap="none" rtlCol="0">
            <a:spAutoFit/>
          </a:bodyPr>
          <a:lstStyle/>
          <a:p>
            <a:pPr algn="ctr"/>
            <a:r>
              <a:rPr lang="en-US" sz="4000" b="1" dirty="0"/>
              <a:t>Biodiesel</a:t>
            </a:r>
          </a:p>
        </p:txBody>
      </p:sp>
    </p:spTree>
    <p:extLst>
      <p:ext uri="{BB962C8B-B14F-4D97-AF65-F5344CB8AC3E}">
        <p14:creationId xmlns:p14="http://schemas.microsoft.com/office/powerpoint/2010/main" val="2394273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2462" y="1502164"/>
            <a:ext cx="10887075" cy="1421928"/>
          </a:xfrm>
        </p:spPr>
        <p:txBody>
          <a:bodyPr wrap="square">
            <a:spAutoFit/>
          </a:bodyPr>
          <a:lstStyle/>
          <a:p>
            <a:pPr marL="0" indent="0" algn="ctr">
              <a:buNone/>
            </a:pPr>
            <a:r>
              <a:rPr lang="en-US" sz="2400" dirty="0">
                <a:latin typeface="Arial" panose="020B0604020202020204" pitchFamily="34" charset="0"/>
                <a:cs typeface="Arial" panose="020B0604020202020204" pitchFamily="34" charset="0"/>
              </a:rPr>
              <a:t>Biodiesel refers to vegetable oil or animal fat-based diesel fuel consisting of long-chain esters. The main component of vegetable oil is triglycerides, which require transesterification prior to usage as a fuel. </a:t>
            </a:r>
            <a:br>
              <a:rPr lang="en-US" sz="2400" dirty="0">
                <a:latin typeface="Arial" panose="020B0604020202020204" pitchFamily="34" charset="0"/>
                <a:cs typeface="Arial" panose="020B0604020202020204" pitchFamily="34" charset="0"/>
              </a:rPr>
            </a:br>
            <a:r>
              <a:rPr lang="en-US" sz="2400" b="1" dirty="0">
                <a:solidFill>
                  <a:srgbClr val="FF0000"/>
                </a:solidFill>
                <a:latin typeface="Arial" panose="020B0604020202020204" pitchFamily="34" charset="0"/>
                <a:cs typeface="Arial" panose="020B0604020202020204" pitchFamily="34" charset="0"/>
              </a:rPr>
              <a:t>Transesterification is essential to get a good fuel.</a:t>
            </a:r>
          </a:p>
        </p:txBody>
      </p:sp>
      <p:pic>
        <p:nvPicPr>
          <p:cNvPr id="2" name="Picture 1">
            <a:extLst>
              <a:ext uri="{FF2B5EF4-FFF2-40B4-BE49-F238E27FC236}">
                <a16:creationId xmlns:a16="http://schemas.microsoft.com/office/drawing/2014/main" id="{55981A1F-CA9E-684C-916D-3D80767B91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75691" y="3193930"/>
            <a:ext cx="7866185" cy="2919958"/>
          </a:xfrm>
          <a:prstGeom prst="rect">
            <a:avLst/>
          </a:prstGeom>
        </p:spPr>
      </p:pic>
      <p:sp>
        <p:nvSpPr>
          <p:cNvPr id="6" name="TextBox 5">
            <a:extLst>
              <a:ext uri="{FF2B5EF4-FFF2-40B4-BE49-F238E27FC236}">
                <a16:creationId xmlns:a16="http://schemas.microsoft.com/office/drawing/2014/main" id="{CC75B8D6-6E3C-4840-BD15-53954307A533}"/>
              </a:ext>
            </a:extLst>
          </p:cNvPr>
          <p:cNvSpPr txBox="1"/>
          <p:nvPr/>
        </p:nvSpPr>
        <p:spPr>
          <a:xfrm>
            <a:off x="8253045" y="6113888"/>
            <a:ext cx="1145826" cy="369332"/>
          </a:xfrm>
          <a:prstGeom prst="rect">
            <a:avLst/>
          </a:prstGeom>
          <a:noFill/>
        </p:spPr>
        <p:txBody>
          <a:bodyPr wrap="none" rtlCol="0">
            <a:spAutoFit/>
          </a:bodyPr>
          <a:lstStyle/>
          <a:p>
            <a:r>
              <a:rPr lang="en-US" dirty="0"/>
              <a:t>BIODIESEL</a:t>
            </a:r>
          </a:p>
        </p:txBody>
      </p:sp>
      <p:sp>
        <p:nvSpPr>
          <p:cNvPr id="8" name="Rectangle 7">
            <a:extLst>
              <a:ext uri="{FF2B5EF4-FFF2-40B4-BE49-F238E27FC236}">
                <a16:creationId xmlns:a16="http://schemas.microsoft.com/office/drawing/2014/main" id="{95040511-77D2-1C47-BF1D-89CDE9954B0F}"/>
              </a:ext>
            </a:extLst>
          </p:cNvPr>
          <p:cNvSpPr/>
          <p:nvPr/>
        </p:nvSpPr>
        <p:spPr>
          <a:xfrm>
            <a:off x="7631723" y="3193930"/>
            <a:ext cx="2590800" cy="3289290"/>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9" name="TextBox 8"/>
          <p:cNvSpPr txBox="1"/>
          <p:nvPr/>
        </p:nvSpPr>
        <p:spPr>
          <a:xfrm>
            <a:off x="5034185" y="184167"/>
            <a:ext cx="2124300" cy="707886"/>
          </a:xfrm>
          <a:prstGeom prst="rect">
            <a:avLst/>
          </a:prstGeom>
          <a:noFill/>
        </p:spPr>
        <p:txBody>
          <a:bodyPr wrap="none" rtlCol="0">
            <a:spAutoFit/>
          </a:bodyPr>
          <a:lstStyle/>
          <a:p>
            <a:pPr algn="ctr"/>
            <a:r>
              <a:rPr lang="en-US" sz="4000" b="1" dirty="0"/>
              <a:t>Biodiesel</a:t>
            </a:r>
          </a:p>
        </p:txBody>
      </p:sp>
    </p:spTree>
    <p:extLst>
      <p:ext uri="{BB962C8B-B14F-4D97-AF65-F5344CB8AC3E}">
        <p14:creationId xmlns:p14="http://schemas.microsoft.com/office/powerpoint/2010/main" val="37379726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AutoShape 2"/>
          <p:cNvSpPr>
            <a:spLocks noGrp="1" noChangeArrowheads="1"/>
          </p:cNvSpPr>
          <p:nvPr>
            <p:ph type="title"/>
          </p:nvPr>
        </p:nvSpPr>
        <p:spPr>
          <a:xfrm>
            <a:off x="3050824" y="191743"/>
            <a:ext cx="6104082" cy="707886"/>
          </a:xfrm>
        </p:spPr>
        <p:txBody>
          <a:bodyPr wrap="square">
            <a:spAutoFit/>
          </a:bodyPr>
          <a:lstStyle/>
          <a:p>
            <a:pPr algn="ctr">
              <a:lnSpc>
                <a:spcPct val="100000"/>
              </a:lnSpc>
            </a:pPr>
            <a:r>
              <a:rPr lang="en-US" altLang="en-US" sz="4000" b="1" dirty="0">
                <a:latin typeface="+mn-lt"/>
              </a:rPr>
              <a:t>Advantages of Biodiesel</a:t>
            </a:r>
          </a:p>
        </p:txBody>
      </p:sp>
      <p:sp>
        <p:nvSpPr>
          <p:cNvPr id="34819" name="Rectangle 3"/>
          <p:cNvSpPr>
            <a:spLocks noGrp="1" noChangeArrowheads="1"/>
          </p:cNvSpPr>
          <p:nvPr>
            <p:ph idx="1"/>
          </p:nvPr>
        </p:nvSpPr>
        <p:spPr>
          <a:xfrm>
            <a:off x="1013751" y="1345337"/>
            <a:ext cx="10164497" cy="3649204"/>
          </a:xfrm>
        </p:spPr>
        <p:txBody>
          <a:bodyPr wrap="square">
            <a:spAutoFit/>
          </a:bodyPr>
          <a:lstStyle/>
          <a:p>
            <a:pPr>
              <a:lnSpc>
                <a:spcPct val="90000"/>
              </a:lnSpc>
            </a:pPr>
            <a:r>
              <a:rPr lang="en-US" altLang="en-US" sz="2400" dirty="0"/>
              <a:t>40% reduction in global warming potential compared to conventional diesel </a:t>
            </a:r>
          </a:p>
          <a:p>
            <a:pPr>
              <a:lnSpc>
                <a:spcPct val="90000"/>
              </a:lnSpc>
            </a:pPr>
            <a:r>
              <a:rPr lang="en-US" altLang="en-US" sz="2400" dirty="0"/>
              <a:t>8% reduction in sulfur oxides. The release of sulfur oxides can lead to acid rain.</a:t>
            </a:r>
          </a:p>
          <a:p>
            <a:pPr>
              <a:lnSpc>
                <a:spcPct val="90000"/>
              </a:lnSpc>
            </a:pPr>
            <a:r>
              <a:rPr lang="en-US" altLang="en-US" sz="2400" dirty="0"/>
              <a:t>3% reduction in methane.</a:t>
            </a:r>
          </a:p>
          <a:p>
            <a:pPr>
              <a:lnSpc>
                <a:spcPct val="90000"/>
              </a:lnSpc>
            </a:pPr>
            <a:r>
              <a:rPr lang="en-US" altLang="en-US" sz="2400" dirty="0"/>
              <a:t>32% reduction in particulate matter (PM10 68%).</a:t>
            </a:r>
          </a:p>
          <a:p>
            <a:pPr>
              <a:lnSpc>
                <a:spcPct val="90000"/>
              </a:lnSpc>
            </a:pPr>
            <a:r>
              <a:rPr lang="en-US" altLang="en-US" sz="2400" dirty="0"/>
              <a:t>83.6% reduction in particulate matter soot.</a:t>
            </a:r>
          </a:p>
          <a:p>
            <a:pPr>
              <a:lnSpc>
                <a:spcPct val="90000"/>
              </a:lnSpc>
            </a:pPr>
            <a:r>
              <a:rPr lang="en-US" altLang="en-US" sz="2400" dirty="0"/>
              <a:t>79% reduction in wastewater.</a:t>
            </a:r>
          </a:p>
          <a:p>
            <a:pPr>
              <a:lnSpc>
                <a:spcPct val="90000"/>
              </a:lnSpc>
            </a:pPr>
            <a:r>
              <a:rPr lang="en-US" altLang="en-US" sz="2400" dirty="0"/>
              <a:t>96% reduction in hazardous waste, but double the non-hazardous waste.</a:t>
            </a:r>
          </a:p>
          <a:p>
            <a:pPr>
              <a:lnSpc>
                <a:spcPct val="90000"/>
              </a:lnSpc>
            </a:pPr>
            <a:r>
              <a:rPr lang="en-US" altLang="en-US" sz="2400" dirty="0"/>
              <a:t>By using spent oil, diesel can be turned from a first to second generation fuel</a:t>
            </a:r>
          </a:p>
        </p:txBody>
      </p:sp>
      <p:sp>
        <p:nvSpPr>
          <p:cNvPr id="3" name="Rectangle 2"/>
          <p:cNvSpPr/>
          <p:nvPr/>
        </p:nvSpPr>
        <p:spPr>
          <a:xfrm>
            <a:off x="730766" y="5360835"/>
            <a:ext cx="10744200" cy="120032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en-US" b="0" i="0" dirty="0">
                <a:solidFill>
                  <a:srgbClr val="000000"/>
                </a:solidFill>
                <a:effectLst/>
              </a:rPr>
              <a:t>Compared to conventional diesel processing, biodiesel requires additional processing and has a lower overall energy return. Energy return is one of the important parameters that enables engineers to evaluate the efficiency and viability of </a:t>
            </a:r>
            <a:r>
              <a:rPr lang="en-US" dirty="0">
                <a:solidFill>
                  <a:srgbClr val="000000"/>
                </a:solidFill>
              </a:rPr>
              <a:t>a</a:t>
            </a:r>
            <a:r>
              <a:rPr lang="en-US" b="0" i="0" dirty="0">
                <a:solidFill>
                  <a:srgbClr val="000000"/>
                </a:solidFill>
                <a:effectLst/>
              </a:rPr>
              <a:t> process. Energy return describes the amount one can gain from the product vs energy input need for production. Biodiesel </a:t>
            </a:r>
            <a:r>
              <a:rPr lang="en-US" dirty="0">
                <a:solidFill>
                  <a:srgbClr val="000000"/>
                </a:solidFill>
              </a:rPr>
              <a:t>lags</a:t>
            </a:r>
            <a:r>
              <a:rPr lang="en-US" b="0" i="0" dirty="0">
                <a:solidFill>
                  <a:srgbClr val="000000"/>
                </a:solidFill>
                <a:effectLst/>
              </a:rPr>
              <a:t> far behind conventional diesel processing in this regard.</a:t>
            </a:r>
            <a:endParaRPr lang="en-US" dirty="0"/>
          </a:p>
        </p:txBody>
      </p:sp>
      <p:sp>
        <p:nvSpPr>
          <p:cNvPr id="2" name="Rectangle 1">
            <a:extLst>
              <a:ext uri="{FF2B5EF4-FFF2-40B4-BE49-F238E27FC236}">
                <a16:creationId xmlns:a16="http://schemas.microsoft.com/office/drawing/2014/main" id="{CB2ACD9D-3868-8346-8528-51317FAB3BA2}"/>
              </a:ext>
            </a:extLst>
          </p:cNvPr>
          <p:cNvSpPr/>
          <p:nvPr/>
        </p:nvSpPr>
        <p:spPr>
          <a:xfrm>
            <a:off x="105506" y="6556774"/>
            <a:ext cx="11072741" cy="276999"/>
          </a:xfrm>
          <a:prstGeom prst="rect">
            <a:avLst/>
          </a:prstGeom>
        </p:spPr>
        <p:txBody>
          <a:bodyPr wrap="square">
            <a:spAutoFit/>
          </a:bodyPr>
          <a:lstStyle/>
          <a:p>
            <a:r>
              <a:rPr lang="en-US" altLang="en-US" sz="1200" dirty="0">
                <a:solidFill>
                  <a:schemeClr val="bg1">
                    <a:lumMod val="50000"/>
                  </a:schemeClr>
                </a:solidFill>
              </a:rPr>
              <a:t>Source: National Biodiesel Board,” Lifecycle Summary,” </a:t>
            </a:r>
            <a:r>
              <a:rPr lang="en-US" altLang="en-US" sz="1200" i="1" dirty="0">
                <a:solidFill>
                  <a:schemeClr val="bg1">
                    <a:lumMod val="50000"/>
                  </a:schemeClr>
                </a:solidFill>
              </a:rPr>
              <a:t>available at</a:t>
            </a:r>
            <a:r>
              <a:rPr lang="en-US" altLang="en-US" sz="1200" dirty="0">
                <a:solidFill>
                  <a:schemeClr val="bg1">
                    <a:lumMod val="50000"/>
                  </a:schemeClr>
                </a:solidFill>
              </a:rPr>
              <a:t> http://</a:t>
            </a:r>
            <a:r>
              <a:rPr lang="en-US" altLang="en-US" sz="1200" dirty="0" err="1">
                <a:solidFill>
                  <a:schemeClr val="bg1">
                    <a:lumMod val="50000"/>
                  </a:schemeClr>
                </a:solidFill>
              </a:rPr>
              <a:t>www.nbb.org</a:t>
            </a:r>
            <a:r>
              <a:rPr lang="en-US" altLang="en-US" sz="1200" dirty="0">
                <a:solidFill>
                  <a:schemeClr val="bg1">
                    <a:lumMod val="50000"/>
                  </a:schemeClr>
                </a:solidFill>
              </a:rPr>
              <a:t>/</a:t>
            </a:r>
            <a:r>
              <a:rPr lang="en-US" altLang="en-US" sz="1200" dirty="0" err="1">
                <a:solidFill>
                  <a:schemeClr val="bg1">
                    <a:lumMod val="50000"/>
                  </a:schemeClr>
                </a:solidFill>
              </a:rPr>
              <a:t>pdf_files</a:t>
            </a:r>
            <a:r>
              <a:rPr lang="en-US" altLang="en-US" sz="1200" dirty="0">
                <a:solidFill>
                  <a:schemeClr val="bg1">
                    <a:lumMod val="50000"/>
                  </a:schemeClr>
                </a:solidFill>
              </a:rPr>
              <a:t>/</a:t>
            </a:r>
            <a:r>
              <a:rPr lang="en-US" altLang="en-US" sz="1200" dirty="0" err="1">
                <a:solidFill>
                  <a:schemeClr val="bg1">
                    <a:lumMod val="50000"/>
                  </a:schemeClr>
                </a:solidFill>
              </a:rPr>
              <a:t>fuelfactsheets</a:t>
            </a:r>
            <a:r>
              <a:rPr lang="en-US" altLang="en-US" sz="1200" dirty="0">
                <a:solidFill>
                  <a:schemeClr val="bg1">
                    <a:lumMod val="50000"/>
                  </a:schemeClr>
                </a:solidFill>
              </a:rPr>
              <a:t>/</a:t>
            </a:r>
            <a:r>
              <a:rPr lang="en-US" altLang="en-US" sz="1200" dirty="0" err="1">
                <a:solidFill>
                  <a:schemeClr val="bg1">
                    <a:lumMod val="50000"/>
                  </a:schemeClr>
                </a:solidFill>
              </a:rPr>
              <a:t>LifeCycle_Summary.PDF</a:t>
            </a:r>
            <a:endParaRPr lang="en-US" altLang="en-US" sz="1200" dirty="0">
              <a:solidFill>
                <a:schemeClr val="bg1">
                  <a:lumMod val="50000"/>
                </a:schemeClr>
              </a:solidFill>
            </a:endParaRPr>
          </a:p>
        </p:txBody>
      </p:sp>
    </p:spTree>
    <p:extLst>
      <p:ext uri="{BB962C8B-B14F-4D97-AF65-F5344CB8AC3E}">
        <p14:creationId xmlns:p14="http://schemas.microsoft.com/office/powerpoint/2010/main" val="16591528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18F29E8-67EF-471B-8662-EDE31592E850}"/>
              </a:ext>
            </a:extLst>
          </p:cNvPr>
          <p:cNvCxnSpPr>
            <a:cxnSpLocks/>
          </p:cNvCxnSpPr>
          <p:nvPr/>
        </p:nvCxnSpPr>
        <p:spPr>
          <a:xfrm>
            <a:off x="0" y="1137444"/>
            <a:ext cx="12192000"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4" name="TextBox 3"/>
          <p:cNvSpPr txBox="1"/>
          <p:nvPr/>
        </p:nvSpPr>
        <p:spPr>
          <a:xfrm>
            <a:off x="609600" y="6581001"/>
            <a:ext cx="2395528" cy="276999"/>
          </a:xfrm>
          <a:prstGeom prst="rect">
            <a:avLst/>
          </a:prstGeom>
          <a:noFill/>
        </p:spPr>
        <p:txBody>
          <a:bodyPr wrap="none" rtlCol="0">
            <a:spAutoFit/>
          </a:bodyPr>
          <a:lstStyle/>
          <a:p>
            <a:r>
              <a:rPr lang="en-US" sz="1200" dirty="0">
                <a:solidFill>
                  <a:schemeClr val="bg1">
                    <a:lumMod val="50000"/>
                  </a:schemeClr>
                </a:solidFill>
              </a:rPr>
              <a:t>Retrieved: nancymeyersdesign.com</a:t>
            </a:r>
          </a:p>
        </p:txBody>
      </p:sp>
      <p:sp>
        <p:nvSpPr>
          <p:cNvPr id="2" name="Title 1"/>
          <p:cNvSpPr>
            <a:spLocks noGrp="1"/>
          </p:cNvSpPr>
          <p:nvPr>
            <p:ph type="title"/>
          </p:nvPr>
        </p:nvSpPr>
        <p:spPr>
          <a:xfrm>
            <a:off x="95250" y="170173"/>
            <a:ext cx="12001500" cy="707886"/>
          </a:xfrm>
        </p:spPr>
        <p:txBody>
          <a:bodyPr>
            <a:spAutoFit/>
          </a:bodyPr>
          <a:lstStyle/>
          <a:p>
            <a:pPr algn="ctr">
              <a:lnSpc>
                <a:spcPct val="100000"/>
              </a:lnSpc>
            </a:pPr>
            <a:r>
              <a:rPr lang="en-US" sz="4000" b="1" dirty="0">
                <a:latin typeface="+mn-lt"/>
              </a:rPr>
              <a:t>Steps Required to Produce Biofuel from Soybeans</a:t>
            </a:r>
          </a:p>
        </p:txBody>
      </p:sp>
      <p:pic>
        <p:nvPicPr>
          <p:cNvPr id="3074" name="Picture 2" descr="ig13.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6227" y="878059"/>
            <a:ext cx="11119546" cy="582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5207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p:cNvSpPr>
            <a:spLocks noGrp="1" noChangeArrowheads="1"/>
          </p:cNvSpPr>
          <p:nvPr>
            <p:ph type="title"/>
          </p:nvPr>
        </p:nvSpPr>
        <p:spPr>
          <a:xfrm>
            <a:off x="1401535" y="254798"/>
            <a:ext cx="9388929" cy="646331"/>
          </a:xfrm>
        </p:spPr>
        <p:txBody>
          <a:bodyPr wrap="square">
            <a:spAutoFit/>
          </a:bodyPr>
          <a:lstStyle/>
          <a:p>
            <a:pPr algn="ctr"/>
            <a:r>
              <a:rPr lang="en-US" altLang="en-US" sz="4000" b="1" dirty="0">
                <a:latin typeface="+mn-lt"/>
              </a:rPr>
              <a:t>First Generation bioethanol</a:t>
            </a:r>
          </a:p>
        </p:txBody>
      </p:sp>
      <p:sp>
        <p:nvSpPr>
          <p:cNvPr id="11267" name="Rectangle 3"/>
          <p:cNvSpPr>
            <a:spLocks noGrp="1" noChangeArrowheads="1"/>
          </p:cNvSpPr>
          <p:nvPr>
            <p:ph idx="1"/>
          </p:nvPr>
        </p:nvSpPr>
        <p:spPr>
          <a:xfrm>
            <a:off x="956580" y="1259185"/>
            <a:ext cx="10278837" cy="2139047"/>
          </a:xfrm>
        </p:spPr>
        <p:txBody>
          <a:bodyPr wrap="square">
            <a:spAutoFit/>
          </a:bodyPr>
          <a:lstStyle/>
          <a:p>
            <a:r>
              <a:rPr lang="en-US" altLang="en-US" sz="2400" dirty="0"/>
              <a:t>Grind up the feedstock so it can be easily and quickly processed. </a:t>
            </a:r>
          </a:p>
          <a:p>
            <a:r>
              <a:rPr lang="en-US" altLang="en-US" sz="2400" dirty="0"/>
              <a:t>Sugar is dissolved out of the material.</a:t>
            </a:r>
          </a:p>
          <a:p>
            <a:r>
              <a:rPr lang="en-US" altLang="en-US" sz="2400" dirty="0"/>
              <a:t>The sugar is fed to microbes that use it for food, producing ethanol and carbon dioxide in the process.</a:t>
            </a:r>
          </a:p>
          <a:p>
            <a:r>
              <a:rPr lang="en-US" altLang="en-US" sz="2400" dirty="0"/>
              <a:t>Purify the ethanol to desired concentration.</a:t>
            </a:r>
          </a:p>
        </p:txBody>
      </p:sp>
      <p:pic>
        <p:nvPicPr>
          <p:cNvPr id="4" name="Picture 3">
            <a:extLst>
              <a:ext uri="{FF2B5EF4-FFF2-40B4-BE49-F238E27FC236}">
                <a16:creationId xmlns:a16="http://schemas.microsoft.com/office/drawing/2014/main" id="{9232616A-7DAD-499F-81FC-75EAC0839EB6}"/>
              </a:ext>
            </a:extLst>
          </p:cNvPr>
          <p:cNvPicPr>
            <a:picLocks noChangeAspect="1"/>
          </p:cNvPicPr>
          <p:nvPr/>
        </p:nvPicPr>
        <p:blipFill>
          <a:blip r:embed="rId3"/>
          <a:stretch>
            <a:fillRect/>
          </a:stretch>
        </p:blipFill>
        <p:spPr>
          <a:xfrm>
            <a:off x="1164281" y="3479289"/>
            <a:ext cx="4385695" cy="2926081"/>
          </a:xfrm>
          <a:prstGeom prst="rect">
            <a:avLst/>
          </a:prstGeom>
        </p:spPr>
      </p:pic>
      <p:pic>
        <p:nvPicPr>
          <p:cNvPr id="6" name="Picture 5">
            <a:extLst>
              <a:ext uri="{FF2B5EF4-FFF2-40B4-BE49-F238E27FC236}">
                <a16:creationId xmlns:a16="http://schemas.microsoft.com/office/drawing/2014/main" id="{CA4BF566-A61E-43DA-93BA-3232F23D61C8}"/>
              </a:ext>
            </a:extLst>
          </p:cNvPr>
          <p:cNvPicPr>
            <a:picLocks noChangeAspect="1"/>
          </p:cNvPicPr>
          <p:nvPr/>
        </p:nvPicPr>
        <p:blipFill>
          <a:blip r:embed="rId4"/>
          <a:stretch>
            <a:fillRect/>
          </a:stretch>
        </p:blipFill>
        <p:spPr>
          <a:xfrm>
            <a:off x="6642024" y="3479289"/>
            <a:ext cx="4385695" cy="2926081"/>
          </a:xfrm>
          <a:prstGeom prst="rect">
            <a:avLst/>
          </a:prstGeom>
        </p:spPr>
      </p:pic>
      <p:sp>
        <p:nvSpPr>
          <p:cNvPr id="7" name="TextBox 6">
            <a:extLst>
              <a:ext uri="{FF2B5EF4-FFF2-40B4-BE49-F238E27FC236}">
                <a16:creationId xmlns:a16="http://schemas.microsoft.com/office/drawing/2014/main" id="{790C7B51-AF7D-47A9-A2DE-BC1AD5384B0E}"/>
              </a:ext>
            </a:extLst>
          </p:cNvPr>
          <p:cNvSpPr txBox="1"/>
          <p:nvPr/>
        </p:nvSpPr>
        <p:spPr>
          <a:xfrm>
            <a:off x="309489" y="6581001"/>
            <a:ext cx="8706294" cy="276999"/>
          </a:xfrm>
          <a:prstGeom prst="rect">
            <a:avLst/>
          </a:prstGeom>
          <a:noFill/>
        </p:spPr>
        <p:txBody>
          <a:bodyPr wrap="none" rtlCol="0">
            <a:spAutoFit/>
          </a:bodyPr>
          <a:lstStyle/>
          <a:p>
            <a:r>
              <a:rPr lang="en-US" sz="1200" dirty="0">
                <a:solidFill>
                  <a:schemeClr val="bg1">
                    <a:lumMod val="50000"/>
                  </a:schemeClr>
                </a:solidFill>
              </a:rPr>
              <a:t>Images: Wikipedia Commons, Corncobs, Author: Sam Fentress; Wikimedia Commons, Biofuel Pumps, Author: Mario Roberto Duran Ortiz</a:t>
            </a:r>
          </a:p>
        </p:txBody>
      </p:sp>
    </p:spTree>
    <p:extLst>
      <p:ext uri="{BB962C8B-B14F-4D97-AF65-F5344CB8AC3E}">
        <p14:creationId xmlns:p14="http://schemas.microsoft.com/office/powerpoint/2010/main" val="911837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75BDFD8-4B64-4B29-8048-99B1D368F0CA}"/>
              </a:ext>
            </a:extLst>
          </p:cNvPr>
          <p:cNvSpPr txBox="1"/>
          <p:nvPr/>
        </p:nvSpPr>
        <p:spPr>
          <a:xfrm>
            <a:off x="887699" y="1646608"/>
            <a:ext cx="7518340" cy="4832092"/>
          </a:xfrm>
          <a:prstGeom prst="rect">
            <a:avLst/>
          </a:prstGeom>
          <a:noFill/>
        </p:spPr>
        <p:txBody>
          <a:bodyPr wrap="none" rtlCol="0">
            <a:spAutoFit/>
          </a:bodyPr>
          <a:lstStyle/>
          <a:p>
            <a:pPr marL="514350" indent="-514350">
              <a:buFont typeface="+mj-lt"/>
              <a:buAutoNum type="arabicPeriod"/>
            </a:pPr>
            <a:r>
              <a:rPr lang="en-US" sz="2800" dirty="0"/>
              <a:t>Where does things come from</a:t>
            </a:r>
          </a:p>
          <a:p>
            <a:pPr marL="514350" indent="-514350">
              <a:buFont typeface="+mj-lt"/>
              <a:buAutoNum type="arabicPeriod"/>
            </a:pPr>
            <a:r>
              <a:rPr lang="en-US" sz="2800" dirty="0"/>
              <a:t>Fossil carbon</a:t>
            </a:r>
          </a:p>
          <a:p>
            <a:pPr marL="971550" lvl="1" indent="-514350">
              <a:buFont typeface="+mj-lt"/>
              <a:buAutoNum type="arabicPeriod"/>
            </a:pPr>
            <a:r>
              <a:rPr lang="en-US" sz="2800" dirty="0"/>
              <a:t>Gas</a:t>
            </a:r>
          </a:p>
          <a:p>
            <a:pPr marL="971550" lvl="1" indent="-514350">
              <a:buFont typeface="+mj-lt"/>
              <a:buAutoNum type="arabicPeriod"/>
            </a:pPr>
            <a:r>
              <a:rPr lang="en-US" sz="2800" dirty="0"/>
              <a:t>Oil</a:t>
            </a:r>
          </a:p>
          <a:p>
            <a:pPr marL="971550" lvl="1" indent="-514350">
              <a:buFont typeface="+mj-lt"/>
              <a:buAutoNum type="arabicPeriod"/>
            </a:pPr>
            <a:r>
              <a:rPr lang="en-US" sz="2800" dirty="0"/>
              <a:t>Coal</a:t>
            </a:r>
          </a:p>
          <a:p>
            <a:pPr marL="514350" indent="-514350">
              <a:buFont typeface="+mj-lt"/>
              <a:buAutoNum type="arabicPeriod"/>
            </a:pPr>
            <a:r>
              <a:rPr lang="en-US" sz="2800" dirty="0"/>
              <a:t>First, Second, and Third Generation </a:t>
            </a:r>
            <a:r>
              <a:rPr lang="en-US" sz="2800" dirty="0" err="1"/>
              <a:t>Feedstocks</a:t>
            </a:r>
            <a:endParaRPr lang="en-US" sz="2800" dirty="0"/>
          </a:p>
          <a:p>
            <a:pPr marL="971550" lvl="1" indent="-514350">
              <a:buFont typeface="+mj-lt"/>
              <a:buAutoNum type="arabicPeriod"/>
            </a:pPr>
            <a:r>
              <a:rPr lang="en-US" sz="2800" dirty="0"/>
              <a:t>Bioethanol</a:t>
            </a:r>
          </a:p>
          <a:p>
            <a:pPr marL="971550" lvl="1" indent="-514350">
              <a:buFont typeface="+mj-lt"/>
              <a:buAutoNum type="arabicPeriod"/>
            </a:pPr>
            <a:r>
              <a:rPr lang="en-US" sz="2800" dirty="0"/>
              <a:t>Ethanol from cellulose</a:t>
            </a:r>
          </a:p>
          <a:p>
            <a:pPr marL="971550" lvl="1" indent="-514350">
              <a:buFont typeface="+mj-lt"/>
              <a:buAutoNum type="arabicPeriod"/>
            </a:pPr>
            <a:r>
              <a:rPr lang="en-US" sz="2800" dirty="0"/>
              <a:t>Biodiesel</a:t>
            </a:r>
          </a:p>
          <a:p>
            <a:pPr marL="971550" lvl="1" indent="-514350">
              <a:buFont typeface="+mj-lt"/>
              <a:buAutoNum type="arabicPeriod"/>
            </a:pPr>
            <a:r>
              <a:rPr lang="en-US" sz="2800" dirty="0"/>
              <a:t>Biofuel from </a:t>
            </a:r>
            <a:r>
              <a:rPr lang="en-US" sz="2800" dirty="0" err="1"/>
              <a:t>algea</a:t>
            </a:r>
            <a:endParaRPr lang="en-US" sz="2800" dirty="0"/>
          </a:p>
          <a:p>
            <a:pPr marL="514350" indent="-514350">
              <a:buFont typeface="+mj-lt"/>
              <a:buAutoNum type="arabicPeriod"/>
            </a:pPr>
            <a:r>
              <a:rPr lang="en-US" sz="2800" dirty="0"/>
              <a:t>The Advantages and Drawbacks of Biofuel</a:t>
            </a:r>
          </a:p>
        </p:txBody>
      </p:sp>
      <p:sp>
        <p:nvSpPr>
          <p:cNvPr id="5" name="TextBox 4">
            <a:extLst>
              <a:ext uri="{FF2B5EF4-FFF2-40B4-BE49-F238E27FC236}">
                <a16:creationId xmlns:a16="http://schemas.microsoft.com/office/drawing/2014/main" id="{7374DC12-982D-428A-94EF-5FE58037DD06}"/>
              </a:ext>
            </a:extLst>
          </p:cNvPr>
          <p:cNvSpPr txBox="1"/>
          <p:nvPr/>
        </p:nvSpPr>
        <p:spPr>
          <a:xfrm>
            <a:off x="3785992" y="156411"/>
            <a:ext cx="4620047" cy="707886"/>
          </a:xfrm>
          <a:prstGeom prst="rect">
            <a:avLst/>
          </a:prstGeom>
          <a:noFill/>
        </p:spPr>
        <p:txBody>
          <a:bodyPr wrap="none" rtlCol="0">
            <a:spAutoFit/>
          </a:bodyPr>
          <a:lstStyle/>
          <a:p>
            <a:pPr algn="ctr"/>
            <a:r>
              <a:rPr lang="en-US" sz="4000" b="1"/>
              <a:t>Topics To Be Covered</a:t>
            </a:r>
            <a:endParaRPr lang="en-US" sz="4000" b="1" dirty="0"/>
          </a:p>
        </p:txBody>
      </p:sp>
    </p:spTree>
    <p:extLst>
      <p:ext uri="{BB962C8B-B14F-4D97-AF65-F5344CB8AC3E}">
        <p14:creationId xmlns:p14="http://schemas.microsoft.com/office/powerpoint/2010/main" val="34205621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19238" y="1324428"/>
            <a:ext cx="9679819" cy="1731649"/>
          </a:xfrm>
        </p:spPr>
        <p:txBody>
          <a:bodyPr/>
          <a:lstStyle/>
          <a:p>
            <a:pPr marL="0" indent="0">
              <a:buNone/>
            </a:pPr>
            <a:r>
              <a:rPr lang="en-CA" dirty="0">
                <a:latin typeface="Arial" panose="020B0604020202020204" pitchFamily="34" charset="0"/>
                <a:cs typeface="Arial" panose="020B0604020202020204" pitchFamily="34" charset="0"/>
              </a:rPr>
              <a:t>This type of biofuel can be generated from:</a:t>
            </a:r>
          </a:p>
          <a:p>
            <a:pPr marL="457200" lvl="1" indent="0">
              <a:buNone/>
            </a:pPr>
            <a:r>
              <a:rPr lang="en-CA" dirty="0">
                <a:latin typeface="Arial" panose="020B0604020202020204" pitchFamily="34" charset="0"/>
                <a:cs typeface="Arial" panose="020B0604020202020204" pitchFamily="34" charset="0"/>
                <a:sym typeface="Symbol" panose="05050102010706020507" pitchFamily="18" charset="2"/>
              </a:rPr>
              <a:t> </a:t>
            </a:r>
            <a:r>
              <a:rPr lang="en-CA" dirty="0">
                <a:latin typeface="Arial" panose="020B0604020202020204" pitchFamily="34" charset="0"/>
                <a:cs typeface="Arial" panose="020B0604020202020204" pitchFamily="34" charset="0"/>
              </a:rPr>
              <a:t>sugar cane		  				sugar</a:t>
            </a:r>
          </a:p>
          <a:p>
            <a:pPr marL="457200" lvl="1" indent="0">
              <a:buNone/>
            </a:pPr>
            <a:r>
              <a:rPr lang="en-CA" dirty="0">
                <a:latin typeface="Arial" panose="020B0604020202020204" pitchFamily="34" charset="0"/>
                <a:cs typeface="Arial" panose="020B0604020202020204" pitchFamily="34" charset="0"/>
                <a:sym typeface="Symbol" panose="05050102010706020507" pitchFamily="18" charset="2"/>
              </a:rPr>
              <a:t> </a:t>
            </a:r>
            <a:r>
              <a:rPr lang="en-CA" dirty="0">
                <a:latin typeface="Arial" panose="020B0604020202020204" pitchFamily="34" charset="0"/>
                <a:cs typeface="Arial" panose="020B0604020202020204" pitchFamily="34" charset="0"/>
              </a:rPr>
              <a:t>corn							starch</a:t>
            </a:r>
          </a:p>
          <a:p>
            <a:pPr marL="457200" lvl="1" indent="0">
              <a:buNone/>
            </a:pPr>
            <a:r>
              <a:rPr lang="en-CA" dirty="0">
                <a:latin typeface="Arial" panose="020B0604020202020204" pitchFamily="34" charset="0"/>
                <a:cs typeface="Arial" panose="020B0604020202020204" pitchFamily="34" charset="0"/>
                <a:sym typeface="Symbol" panose="05050102010706020507" pitchFamily="18" charset="2"/>
              </a:rPr>
              <a:t> </a:t>
            </a:r>
            <a:r>
              <a:rPr lang="en-CA" dirty="0">
                <a:latin typeface="Arial" panose="020B0604020202020204" pitchFamily="34" charset="0"/>
                <a:cs typeface="Arial" panose="020B0604020202020204" pitchFamily="34" charset="0"/>
              </a:rPr>
              <a:t>lignocellulosic materials (waste or grasses)	cellulose</a:t>
            </a:r>
          </a:p>
        </p:txBody>
      </p:sp>
      <p:pic>
        <p:nvPicPr>
          <p:cNvPr id="7" name="Picture 6"/>
          <p:cNvPicPr>
            <a:picLocks noChangeAspect="1"/>
          </p:cNvPicPr>
          <p:nvPr/>
        </p:nvPicPr>
        <p:blipFill>
          <a:blip r:embed="rId2"/>
          <a:stretch>
            <a:fillRect/>
          </a:stretch>
        </p:blipFill>
        <p:spPr>
          <a:xfrm>
            <a:off x="9395026" y="3623515"/>
            <a:ext cx="2023675" cy="2369126"/>
          </a:xfrm>
          <a:prstGeom prst="rect">
            <a:avLst/>
          </a:prstGeom>
        </p:spPr>
      </p:pic>
      <p:pic>
        <p:nvPicPr>
          <p:cNvPr id="12" name="Picture 11"/>
          <p:cNvPicPr>
            <a:picLocks noChangeAspect="1"/>
          </p:cNvPicPr>
          <p:nvPr/>
        </p:nvPicPr>
        <p:blipFill>
          <a:blip r:embed="rId3"/>
          <a:stretch>
            <a:fillRect/>
          </a:stretch>
        </p:blipFill>
        <p:spPr>
          <a:xfrm>
            <a:off x="1388826" y="3515665"/>
            <a:ext cx="3968509" cy="2684336"/>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0006" y="3705870"/>
            <a:ext cx="4133850" cy="2362200"/>
          </a:xfrm>
          <a:prstGeom prst="rect">
            <a:avLst/>
          </a:prstGeom>
        </p:spPr>
      </p:pic>
      <p:sp>
        <p:nvSpPr>
          <p:cNvPr id="14" name="Rectangle 13"/>
          <p:cNvSpPr/>
          <p:nvPr/>
        </p:nvSpPr>
        <p:spPr>
          <a:xfrm>
            <a:off x="322802" y="6251886"/>
            <a:ext cx="7738675" cy="523220"/>
          </a:xfrm>
          <a:prstGeom prst="rect">
            <a:avLst/>
          </a:prstGeom>
        </p:spPr>
        <p:txBody>
          <a:bodyPr wrap="square">
            <a:spAutoFit/>
          </a:bodyPr>
          <a:lstStyle/>
          <a:p>
            <a:r>
              <a:rPr lang="en-US" sz="1400" dirty="0">
                <a:latin typeface="Arial" panose="020B0604020202020204" pitchFamily="34" charset="0"/>
                <a:cs typeface="Arial" panose="020B0604020202020204" pitchFamily="34" charset="0"/>
              </a:rPr>
              <a:t>http://www.cropenergies.com/en/Bioethanol/Markt/Dynamisches_Wachstum/</a:t>
            </a:r>
          </a:p>
          <a:p>
            <a:r>
              <a:rPr lang="en-US" sz="1400" dirty="0">
                <a:latin typeface="Arial" panose="020B0604020202020204" pitchFamily="34" charset="0"/>
                <a:cs typeface="Arial" panose="020B0604020202020204" pitchFamily="34" charset="0"/>
              </a:rPr>
              <a:t>https://marketresearch.biz/report/bioethanol-market/</a:t>
            </a:r>
          </a:p>
        </p:txBody>
      </p:sp>
      <p:sp>
        <p:nvSpPr>
          <p:cNvPr id="10" name="AutoShape 2"/>
          <p:cNvSpPr>
            <a:spLocks noGrp="1" noChangeArrowheads="1"/>
          </p:cNvSpPr>
          <p:nvPr>
            <p:ph type="title"/>
          </p:nvPr>
        </p:nvSpPr>
        <p:spPr>
          <a:xfrm>
            <a:off x="1401535" y="254798"/>
            <a:ext cx="9388929" cy="646331"/>
          </a:xfrm>
        </p:spPr>
        <p:txBody>
          <a:bodyPr wrap="square">
            <a:spAutoFit/>
          </a:bodyPr>
          <a:lstStyle/>
          <a:p>
            <a:pPr algn="ctr"/>
            <a:r>
              <a:rPr lang="en-US" altLang="en-US" sz="4000" b="1" dirty="0">
                <a:latin typeface="+mn-lt"/>
              </a:rPr>
              <a:t>First Generation bioethanol</a:t>
            </a:r>
          </a:p>
        </p:txBody>
      </p:sp>
      <p:sp>
        <p:nvSpPr>
          <p:cNvPr id="2" name="Arrow: Right 1">
            <a:extLst>
              <a:ext uri="{FF2B5EF4-FFF2-40B4-BE49-F238E27FC236}">
                <a16:creationId xmlns:a16="http://schemas.microsoft.com/office/drawing/2014/main" id="{C5AED7EE-9A91-47AA-82D4-378B00536467}"/>
              </a:ext>
            </a:extLst>
          </p:cNvPr>
          <p:cNvSpPr/>
          <p:nvPr/>
        </p:nvSpPr>
        <p:spPr>
          <a:xfrm>
            <a:off x="3343123" y="1716203"/>
            <a:ext cx="4915505" cy="466556"/>
          </a:xfrm>
          <a:prstGeom prst="rightArrow">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Arrow: Right 10">
            <a:extLst>
              <a:ext uri="{FF2B5EF4-FFF2-40B4-BE49-F238E27FC236}">
                <a16:creationId xmlns:a16="http://schemas.microsoft.com/office/drawing/2014/main" id="{2978286F-1A1A-4CB9-B6C0-6246B16BFB15}"/>
              </a:ext>
            </a:extLst>
          </p:cNvPr>
          <p:cNvSpPr/>
          <p:nvPr/>
        </p:nvSpPr>
        <p:spPr>
          <a:xfrm>
            <a:off x="2403183" y="2163180"/>
            <a:ext cx="5843353" cy="428166"/>
          </a:xfrm>
          <a:prstGeom prst="rightArrow">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Arrow: Right 15">
            <a:extLst>
              <a:ext uri="{FF2B5EF4-FFF2-40B4-BE49-F238E27FC236}">
                <a16:creationId xmlns:a16="http://schemas.microsoft.com/office/drawing/2014/main" id="{BF3AF3F6-7F40-4CE3-9BDA-50B49C44B322}"/>
              </a:ext>
            </a:extLst>
          </p:cNvPr>
          <p:cNvSpPr/>
          <p:nvPr/>
        </p:nvSpPr>
        <p:spPr>
          <a:xfrm>
            <a:off x="7546221" y="2568835"/>
            <a:ext cx="700315" cy="395139"/>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ectangle 16">
            <a:extLst>
              <a:ext uri="{FF2B5EF4-FFF2-40B4-BE49-F238E27FC236}">
                <a16:creationId xmlns:a16="http://schemas.microsoft.com/office/drawing/2014/main" id="{399034B8-BD59-4B01-BD09-C05E7B269C63}"/>
              </a:ext>
            </a:extLst>
          </p:cNvPr>
          <p:cNvSpPr/>
          <p:nvPr/>
        </p:nvSpPr>
        <p:spPr>
          <a:xfrm>
            <a:off x="5222583" y="1802185"/>
            <a:ext cx="462180" cy="307777"/>
          </a:xfrm>
          <a:prstGeom prst="rect">
            <a:avLst/>
          </a:prstGeom>
        </p:spPr>
        <p:txBody>
          <a:bodyPr wrap="square">
            <a:spAutoFit/>
          </a:bodyPr>
          <a:lstStyle/>
          <a:p>
            <a:r>
              <a:rPr lang="en-US" sz="1400" b="1" i="1" dirty="0">
                <a:solidFill>
                  <a:schemeClr val="bg1"/>
                </a:solidFill>
                <a:latin typeface="Arial" panose="020B0604020202020204" pitchFamily="34" charset="0"/>
                <a:cs typeface="Arial" panose="020B0604020202020204" pitchFamily="34" charset="0"/>
              </a:rPr>
              <a:t>via</a:t>
            </a:r>
          </a:p>
        </p:txBody>
      </p:sp>
      <p:sp>
        <p:nvSpPr>
          <p:cNvPr id="18" name="Rectangle 17">
            <a:extLst>
              <a:ext uri="{FF2B5EF4-FFF2-40B4-BE49-F238E27FC236}">
                <a16:creationId xmlns:a16="http://schemas.microsoft.com/office/drawing/2014/main" id="{7C34BFBF-DD33-42D3-904C-356D7B58ADED}"/>
              </a:ext>
            </a:extLst>
          </p:cNvPr>
          <p:cNvSpPr/>
          <p:nvPr/>
        </p:nvSpPr>
        <p:spPr>
          <a:xfrm>
            <a:off x="6453878" y="2235184"/>
            <a:ext cx="462180" cy="307777"/>
          </a:xfrm>
          <a:prstGeom prst="rect">
            <a:avLst/>
          </a:prstGeom>
        </p:spPr>
        <p:txBody>
          <a:bodyPr wrap="square">
            <a:spAutoFit/>
          </a:bodyPr>
          <a:lstStyle/>
          <a:p>
            <a:r>
              <a:rPr lang="en-US" sz="1400" b="1" i="1" dirty="0">
                <a:solidFill>
                  <a:schemeClr val="bg1"/>
                </a:solidFill>
                <a:latin typeface="Arial" panose="020B0604020202020204" pitchFamily="34" charset="0"/>
                <a:cs typeface="Arial" panose="020B0604020202020204" pitchFamily="34" charset="0"/>
              </a:rPr>
              <a:t>via</a:t>
            </a:r>
          </a:p>
        </p:txBody>
      </p:sp>
      <p:sp>
        <p:nvSpPr>
          <p:cNvPr id="19" name="Rectangle 18">
            <a:extLst>
              <a:ext uri="{FF2B5EF4-FFF2-40B4-BE49-F238E27FC236}">
                <a16:creationId xmlns:a16="http://schemas.microsoft.com/office/drawing/2014/main" id="{BE28B08A-CAD8-4F31-8863-EC8DC367387F}"/>
              </a:ext>
            </a:extLst>
          </p:cNvPr>
          <p:cNvSpPr/>
          <p:nvPr/>
        </p:nvSpPr>
        <p:spPr>
          <a:xfrm>
            <a:off x="7665288" y="2609905"/>
            <a:ext cx="462180" cy="307777"/>
          </a:xfrm>
          <a:prstGeom prst="rect">
            <a:avLst/>
          </a:prstGeom>
        </p:spPr>
        <p:txBody>
          <a:bodyPr wrap="square">
            <a:spAutoFit/>
          </a:bodyPr>
          <a:lstStyle/>
          <a:p>
            <a:r>
              <a:rPr lang="en-US" sz="1400" b="1" i="1" dirty="0">
                <a:solidFill>
                  <a:schemeClr val="bg1"/>
                </a:solidFill>
                <a:latin typeface="Arial" panose="020B0604020202020204" pitchFamily="34" charset="0"/>
                <a:cs typeface="Arial" panose="020B0604020202020204" pitchFamily="34" charset="0"/>
              </a:rPr>
              <a:t>via</a:t>
            </a:r>
          </a:p>
        </p:txBody>
      </p:sp>
    </p:spTree>
    <p:extLst>
      <p:ext uri="{BB962C8B-B14F-4D97-AF65-F5344CB8AC3E}">
        <p14:creationId xmlns:p14="http://schemas.microsoft.com/office/powerpoint/2010/main" val="7412666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5"/>
          <p:cNvSpPr>
            <a:spLocks noGrp="1" noChangeArrowheads="1"/>
          </p:cNvSpPr>
          <p:nvPr>
            <p:ph sz="quarter" idx="1"/>
          </p:nvPr>
        </p:nvSpPr>
        <p:spPr>
          <a:xfrm>
            <a:off x="838199" y="1308154"/>
            <a:ext cx="11223172" cy="2320218"/>
          </a:xfrm>
          <a:noFill/>
        </p:spPr>
        <p:txBody>
          <a:bodyPr>
            <a:normAutofit/>
          </a:bodyPr>
          <a:lstStyle/>
          <a:p>
            <a:pPr marL="0" lvl="1" indent="0" eaLnBrk="1" hangingPunct="1">
              <a:lnSpc>
                <a:spcPct val="100000"/>
              </a:lnSpc>
              <a:spcBef>
                <a:spcPts val="0"/>
              </a:spcBef>
              <a:buNone/>
            </a:pPr>
            <a:r>
              <a:rPr lang="en-US" sz="2000" dirty="0">
                <a:latin typeface="Arial" panose="020B0604020202020204" pitchFamily="34" charset="0"/>
                <a:cs typeface="Arial" panose="020B0604020202020204" pitchFamily="34" charset="0"/>
                <a:sym typeface="Symbol" panose="05050102010706020507" pitchFamily="18" charset="2"/>
              </a:rPr>
              <a:t> </a:t>
            </a:r>
            <a:r>
              <a:rPr lang="en-US" sz="2000" dirty="0">
                <a:latin typeface="Arial" panose="020B0604020202020204" pitchFamily="34" charset="0"/>
                <a:cs typeface="Arial" panose="020B0604020202020204" pitchFamily="34" charset="0"/>
              </a:rPr>
              <a:t>Canes are crushed, yielding </a:t>
            </a:r>
            <a:r>
              <a:rPr lang="en-US" sz="2000" b="1" i="1" dirty="0">
                <a:latin typeface="Arial" panose="020B0604020202020204" pitchFamily="34" charset="0"/>
                <a:cs typeface="Arial" panose="020B0604020202020204" pitchFamily="34" charset="0"/>
              </a:rPr>
              <a:t>sugar juice</a:t>
            </a:r>
          </a:p>
          <a:p>
            <a:pPr marL="0" lvl="1" indent="0">
              <a:lnSpc>
                <a:spcPct val="100000"/>
              </a:lnSpc>
              <a:spcBef>
                <a:spcPts val="0"/>
              </a:spcBef>
              <a:buNone/>
            </a:pPr>
            <a:r>
              <a:rPr lang="en-US" sz="2000" dirty="0">
                <a:latin typeface="Arial" panose="020B0604020202020204" pitchFamily="34" charset="0"/>
                <a:cs typeface="Arial" panose="020B0604020202020204" pitchFamily="34" charset="0"/>
                <a:sym typeface="Symbol" panose="05050102010706020507" pitchFamily="18" charset="2"/>
              </a:rPr>
              <a:t> </a:t>
            </a:r>
            <a:r>
              <a:rPr lang="en-US" sz="2000" dirty="0">
                <a:latin typeface="Arial" panose="020B0604020202020204" pitchFamily="34" charset="0"/>
                <a:cs typeface="Arial" panose="020B0604020202020204" pitchFamily="34" charset="0"/>
              </a:rPr>
              <a:t>for ethanol manufacture, </a:t>
            </a:r>
            <a:r>
              <a:rPr lang="en-US" sz="2000" b="1" i="1" dirty="0">
                <a:latin typeface="Arial" panose="020B0604020202020204" pitchFamily="34" charset="0"/>
                <a:cs typeface="Arial" panose="020B0604020202020204" pitchFamily="34" charset="0"/>
              </a:rPr>
              <a:t>sugar juice</a:t>
            </a:r>
            <a:r>
              <a:rPr lang="en-US" sz="2000" dirty="0">
                <a:latin typeface="Arial" panose="020B0604020202020204" pitchFamily="34" charset="0"/>
                <a:cs typeface="Arial" panose="020B0604020202020204" pitchFamily="34" charset="0"/>
              </a:rPr>
              <a:t> is diluted into a 20% solution, fermented with yeast for hours, producing a 6-10% ethanol solution.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sym typeface="Symbol" panose="05050102010706020507" pitchFamily="18" charset="2"/>
              </a:rPr>
              <a:t> </a:t>
            </a:r>
            <a:r>
              <a:rPr lang="en-US" sz="2000" dirty="0">
                <a:latin typeface="Arial" panose="020B0604020202020204" pitchFamily="34" charset="0"/>
                <a:cs typeface="Arial" panose="020B0604020202020204" pitchFamily="34" charset="0"/>
              </a:rPr>
              <a:t>the yeast is removed and either recycled or dried and used as animal feed.</a:t>
            </a:r>
          </a:p>
          <a:p>
            <a:pPr marL="0" lvl="1" indent="0">
              <a:lnSpc>
                <a:spcPct val="100000"/>
              </a:lnSpc>
              <a:spcBef>
                <a:spcPts val="0"/>
              </a:spcBef>
              <a:buNone/>
            </a:pPr>
            <a:r>
              <a:rPr lang="en-US" sz="2000" dirty="0">
                <a:latin typeface="Arial" panose="020B0604020202020204" pitchFamily="34" charset="0"/>
                <a:cs typeface="Arial" panose="020B0604020202020204" pitchFamily="34" charset="0"/>
                <a:sym typeface="Symbol" panose="05050102010706020507" pitchFamily="18" charset="2"/>
              </a:rPr>
              <a:t> </a:t>
            </a:r>
            <a:r>
              <a:rPr lang="en-US" sz="2000" dirty="0">
                <a:latin typeface="Arial" panose="020B0604020202020204" pitchFamily="34" charset="0"/>
                <a:cs typeface="Arial" panose="020B0604020202020204" pitchFamily="34" charset="0"/>
              </a:rPr>
              <a:t>the fibrous material left from the crusher is then used and burnt to provide electricity. </a:t>
            </a:r>
          </a:p>
          <a:p>
            <a:pPr marL="0" lvl="1" indent="0">
              <a:lnSpc>
                <a:spcPct val="100000"/>
              </a:lnSpc>
              <a:spcBef>
                <a:spcPts val="0"/>
              </a:spcBef>
              <a:buNone/>
            </a:pPr>
            <a:r>
              <a:rPr lang="en-US" sz="2000" dirty="0">
                <a:latin typeface="Arial" panose="020B0604020202020204" pitchFamily="34" charset="0"/>
                <a:cs typeface="Arial" panose="020B0604020202020204" pitchFamily="34" charset="0"/>
                <a:sym typeface="Symbol" panose="05050102010706020507" pitchFamily="18" charset="2"/>
              </a:rPr>
              <a:t> from aqueous solution</a:t>
            </a:r>
            <a:r>
              <a:rPr lang="en-US" sz="2000" dirty="0">
                <a:latin typeface="Arial" panose="020B0604020202020204" pitchFamily="34" charset="0"/>
                <a:cs typeface="Arial" panose="020B0604020202020204" pitchFamily="34" charset="0"/>
              </a:rPr>
              <a:t>, 95-100% ethanol can be obtained by distillation/membrane filtration </a:t>
            </a:r>
          </a:p>
          <a:p>
            <a:pPr marL="0" lvl="1" indent="0">
              <a:lnSpc>
                <a:spcPct val="100000"/>
              </a:lnSpc>
              <a:spcBef>
                <a:spcPts val="0"/>
              </a:spcBef>
              <a:buNone/>
            </a:pPr>
            <a:r>
              <a:rPr lang="en-US" sz="2000" dirty="0">
                <a:latin typeface="Arial" panose="020B0604020202020204" pitchFamily="34" charset="0"/>
                <a:cs typeface="Arial" panose="020B0604020202020204" pitchFamily="34" charset="0"/>
                <a:sym typeface="Symbol" panose="05050102010706020507" pitchFamily="18" charset="2"/>
              </a:rPr>
              <a:t> f</a:t>
            </a:r>
            <a:r>
              <a:rPr lang="en-US" sz="2000" dirty="0">
                <a:latin typeface="Arial" panose="020B0604020202020204" pitchFamily="34" charset="0"/>
                <a:cs typeface="Arial" panose="020B0604020202020204" pitchFamily="34" charset="0"/>
              </a:rPr>
              <a:t>or sugar production. the syrup can be filtered, condensed and sugar is recrystallized.</a:t>
            </a:r>
          </a:p>
        </p:txBody>
      </p:sp>
      <p:pic>
        <p:nvPicPr>
          <p:cNvPr id="8198" name="Picture 42" descr="image0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913" y="3734875"/>
            <a:ext cx="4043657" cy="2645901"/>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3"/>
          <p:cNvSpPr>
            <a:spLocks noChangeArrowheads="1"/>
          </p:cNvSpPr>
          <p:nvPr/>
        </p:nvSpPr>
        <p:spPr bwMode="auto">
          <a:xfrm>
            <a:off x="8814001" y="4260071"/>
            <a:ext cx="273583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r>
              <a:rPr lang="en-US" sz="2000" dirty="0">
                <a:latin typeface="Arial" panose="020B0604020202020204" pitchFamily="34" charset="0"/>
                <a:cs typeface="Arial" panose="020B0604020202020204" pitchFamily="34" charset="0"/>
              </a:rPr>
              <a:t>Fibrous remains of processed sugarcane, called bagasse, are burned in Brazil to generate electricity </a:t>
            </a:r>
          </a:p>
        </p:txBody>
      </p:sp>
      <p:pic>
        <p:nvPicPr>
          <p:cNvPr id="9" name="Picture 44" descr="8526cov1_bagassecx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0896" y="3734874"/>
            <a:ext cx="3324779" cy="2681611"/>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utoShape 2"/>
          <p:cNvSpPr>
            <a:spLocks noGrp="1" noChangeArrowheads="1"/>
          </p:cNvSpPr>
          <p:nvPr>
            <p:ph type="title"/>
          </p:nvPr>
        </p:nvSpPr>
        <p:spPr>
          <a:xfrm>
            <a:off x="838199" y="320382"/>
            <a:ext cx="10790464" cy="646331"/>
          </a:xfrm>
        </p:spPr>
        <p:txBody>
          <a:bodyPr wrap="square">
            <a:spAutoFit/>
          </a:bodyPr>
          <a:lstStyle/>
          <a:p>
            <a:pPr algn="ctr"/>
            <a:r>
              <a:rPr lang="en-US" altLang="en-US" sz="4000" b="1" dirty="0">
                <a:latin typeface="Arial" panose="020B0604020202020204" pitchFamily="34" charset="0"/>
                <a:cs typeface="Arial" panose="020B0604020202020204" pitchFamily="34" charset="0"/>
              </a:rPr>
              <a:t>Bioethanol: the Brazilian case – from sugar</a:t>
            </a:r>
          </a:p>
        </p:txBody>
      </p:sp>
    </p:spTree>
    <p:extLst>
      <p:ext uri="{BB962C8B-B14F-4D97-AF65-F5344CB8AC3E}">
        <p14:creationId xmlns:p14="http://schemas.microsoft.com/office/powerpoint/2010/main" val="42617642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5"/>
          <p:cNvSpPr>
            <a:spLocks noGrp="1" noChangeArrowheads="1"/>
          </p:cNvSpPr>
          <p:nvPr>
            <p:ph sz="quarter" idx="1"/>
          </p:nvPr>
        </p:nvSpPr>
        <p:spPr>
          <a:xfrm>
            <a:off x="838199" y="1253331"/>
            <a:ext cx="10515600" cy="1366333"/>
          </a:xfrm>
          <a:noFill/>
        </p:spPr>
        <p:txBody>
          <a:bodyPr>
            <a:normAutofit/>
          </a:bodyPr>
          <a:lstStyle/>
          <a:p>
            <a:pPr marL="457200" lvl="1" indent="0" eaLnBrk="1" hangingPunct="1">
              <a:lnSpc>
                <a:spcPct val="80000"/>
              </a:lnSpc>
              <a:buNone/>
            </a:pPr>
            <a:r>
              <a:rPr lang="en-US" dirty="0">
                <a:latin typeface="Arial" panose="020B0604020202020204" pitchFamily="34" charset="0"/>
                <a:cs typeface="Arial" panose="020B0604020202020204" pitchFamily="34" charset="0"/>
              </a:rPr>
              <a:t>Fermentation process</a:t>
            </a:r>
          </a:p>
          <a:p>
            <a:pPr marL="457200" lvl="1" indent="0" eaLnBrk="1" hangingPunct="1">
              <a:lnSpc>
                <a:spcPct val="80000"/>
              </a:lnSpc>
              <a:buNone/>
            </a:pPr>
            <a:endParaRPr lang="en-US" sz="1200" dirty="0">
              <a:latin typeface="Arial" panose="020B0604020202020204" pitchFamily="34" charset="0"/>
              <a:cs typeface="Arial" panose="020B0604020202020204" pitchFamily="34" charset="0"/>
            </a:endParaRPr>
          </a:p>
          <a:p>
            <a:pPr marL="457200" lvl="1" indent="0" eaLnBrk="1" hangingPunct="1">
              <a:lnSpc>
                <a:spcPct val="80000"/>
              </a:lnSpc>
              <a:buNone/>
            </a:pPr>
            <a:r>
              <a:rPr lang="en-US" sz="2000" dirty="0">
                <a:latin typeface="Arial" panose="020B0604020202020204" pitchFamily="34" charset="0"/>
                <a:cs typeface="Arial" panose="020B0604020202020204" pitchFamily="34" charset="0"/>
                <a:sym typeface="Symbol" panose="05050102010706020507" pitchFamily="18" charset="2"/>
              </a:rPr>
              <a:t> </a:t>
            </a:r>
            <a:r>
              <a:rPr lang="en-US" sz="2000" dirty="0">
                <a:latin typeface="Arial" panose="020B0604020202020204" pitchFamily="34" charset="0"/>
                <a:cs typeface="Arial" panose="020B0604020202020204" pitchFamily="34" charset="0"/>
              </a:rPr>
              <a:t>In 2016, </a:t>
            </a:r>
            <a:r>
              <a:rPr lang="en-US" sz="2000" dirty="0" err="1">
                <a:latin typeface="Arial" panose="020B0604020202020204" pitchFamily="34" charset="0"/>
                <a:cs typeface="Arial" panose="020B0604020202020204" pitchFamily="34" charset="0"/>
              </a:rPr>
              <a:t>Novozyme</a:t>
            </a:r>
            <a:r>
              <a:rPr lang="en-US" sz="2000" dirty="0">
                <a:latin typeface="Arial" panose="020B0604020202020204" pitchFamily="34" charset="0"/>
                <a:cs typeface="Arial" panose="020B0604020202020204" pitchFamily="34" charset="0"/>
              </a:rPr>
              <a:t> introduced a new enzyme able to prevent foaming (avoids surfactant use)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698" y="2392273"/>
            <a:ext cx="9356987" cy="4294617"/>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sp>
        <p:nvSpPr>
          <p:cNvPr id="8" name="AutoShape 2"/>
          <p:cNvSpPr>
            <a:spLocks noGrp="1" noChangeArrowheads="1"/>
          </p:cNvSpPr>
          <p:nvPr>
            <p:ph type="title"/>
          </p:nvPr>
        </p:nvSpPr>
        <p:spPr>
          <a:xfrm>
            <a:off x="1401535" y="254798"/>
            <a:ext cx="9388929" cy="646331"/>
          </a:xfrm>
        </p:spPr>
        <p:txBody>
          <a:bodyPr wrap="square">
            <a:spAutoFit/>
          </a:bodyPr>
          <a:lstStyle/>
          <a:p>
            <a:pPr algn="ctr"/>
            <a:r>
              <a:rPr lang="en-US" altLang="en-US" sz="4000" b="1" dirty="0">
                <a:latin typeface="+mn-lt"/>
              </a:rPr>
              <a:t>Bioethanol: the Brazilian case – from sugar</a:t>
            </a:r>
          </a:p>
        </p:txBody>
      </p:sp>
      <p:sp>
        <p:nvSpPr>
          <p:cNvPr id="6" name="Rectangle 5">
            <a:extLst>
              <a:ext uri="{FF2B5EF4-FFF2-40B4-BE49-F238E27FC236}">
                <a16:creationId xmlns:a16="http://schemas.microsoft.com/office/drawing/2014/main" id="{6653E3BE-29E1-497D-9A01-7989F81D9C2C}"/>
              </a:ext>
            </a:extLst>
          </p:cNvPr>
          <p:cNvSpPr/>
          <p:nvPr/>
        </p:nvSpPr>
        <p:spPr>
          <a:xfrm>
            <a:off x="5908147" y="2517838"/>
            <a:ext cx="3434216" cy="646331"/>
          </a:xfrm>
          <a:prstGeom prst="rect">
            <a:avLst/>
          </a:prstGeom>
        </p:spPr>
        <p:txBody>
          <a:bodyPr wrap="square">
            <a:spAutoFit/>
          </a:bodyPr>
          <a:lstStyle/>
          <a:p>
            <a:r>
              <a:rPr lang="en-US" sz="1200" i="1" dirty="0">
                <a:latin typeface="Arial" panose="020B0604020202020204" pitchFamily="34" charset="0"/>
                <a:cs typeface="Arial" panose="020B0604020202020204" pitchFamily="34" charset="0"/>
              </a:rPr>
              <a:t>https://www.novozymes.com/en/news/news-archive/2016/11/launch-of-worlds-first-biological-foam-control-for-sugarcane-ethanol</a:t>
            </a:r>
          </a:p>
        </p:txBody>
      </p:sp>
    </p:spTree>
    <p:extLst>
      <p:ext uri="{BB962C8B-B14F-4D97-AF65-F5344CB8AC3E}">
        <p14:creationId xmlns:p14="http://schemas.microsoft.com/office/powerpoint/2010/main" val="150355387"/>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5"/>
          <p:cNvSpPr>
            <a:spLocks noGrp="1" noChangeArrowheads="1"/>
          </p:cNvSpPr>
          <p:nvPr>
            <p:ph sz="quarter" idx="1"/>
          </p:nvPr>
        </p:nvSpPr>
        <p:spPr>
          <a:noFill/>
        </p:spPr>
        <p:txBody>
          <a:bodyPr/>
          <a:lstStyle/>
          <a:p>
            <a:pPr marL="731837" lvl="2" indent="0">
              <a:lnSpc>
                <a:spcPct val="80000"/>
              </a:lnSpc>
              <a:buNone/>
            </a:pPr>
            <a:endParaRPr lang="en-US" sz="1400" dirty="0"/>
          </a:p>
          <a:p>
            <a:pPr eaLnBrk="1" hangingPunct="1">
              <a:lnSpc>
                <a:spcPct val="80000"/>
              </a:lnSpc>
            </a:pPr>
            <a:r>
              <a:rPr lang="en-US" sz="2400" dirty="0"/>
              <a:t>Ethanol can be used directly as a </a:t>
            </a:r>
            <a:r>
              <a:rPr lang="en-US" sz="2400" b="1" dirty="0"/>
              <a:t>liquid fuel</a:t>
            </a:r>
            <a:r>
              <a:rPr lang="en-US" sz="2400" dirty="0"/>
              <a:t>:</a:t>
            </a:r>
          </a:p>
          <a:p>
            <a:pPr lvl="1" eaLnBrk="1" hangingPunct="1">
              <a:lnSpc>
                <a:spcPct val="80000"/>
              </a:lnSpc>
            </a:pPr>
            <a:r>
              <a:rPr lang="en-US" sz="2000" dirty="0"/>
              <a:t>Either mixed with normal gasoline: a blend can have up to 25% of ethanol (US)</a:t>
            </a:r>
          </a:p>
          <a:p>
            <a:pPr lvl="1" eaLnBrk="1" hangingPunct="1">
              <a:lnSpc>
                <a:spcPct val="80000"/>
              </a:lnSpc>
            </a:pPr>
            <a:r>
              <a:rPr lang="en-US" sz="2000" dirty="0"/>
              <a:t>Another strategy is to use 100% ethanol: it requires a special engine: 12.6% of transportation energy is made up with ethanol in Brazil (flex fuel technology)</a:t>
            </a:r>
          </a:p>
          <a:p>
            <a:pPr lvl="1" eaLnBrk="1" hangingPunct="1">
              <a:lnSpc>
                <a:spcPct val="80000"/>
              </a:lnSpc>
            </a:pPr>
            <a:endParaRPr lang="en-US" sz="1400" dirty="0"/>
          </a:p>
          <a:p>
            <a:pPr lvl="1" eaLnBrk="1" hangingPunct="1">
              <a:lnSpc>
                <a:spcPct val="80000"/>
              </a:lnSpc>
            </a:pPr>
            <a:endParaRPr lang="en-US" sz="1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2444" y="3696960"/>
            <a:ext cx="2331720" cy="1558013"/>
          </a:xfrm>
          <a:prstGeom prst="rect">
            <a:avLst/>
          </a:prstGeom>
        </p:spPr>
      </p:pic>
      <p:sp>
        <p:nvSpPr>
          <p:cNvPr id="3" name="TextBox 2"/>
          <p:cNvSpPr txBox="1"/>
          <p:nvPr/>
        </p:nvSpPr>
        <p:spPr>
          <a:xfrm>
            <a:off x="1726406" y="6400801"/>
            <a:ext cx="8536782" cy="307777"/>
          </a:xfrm>
          <a:prstGeom prst="rect">
            <a:avLst/>
          </a:prstGeom>
          <a:noFill/>
        </p:spPr>
        <p:txBody>
          <a:bodyPr wrap="square" rtlCol="0">
            <a:spAutoFit/>
          </a:bodyPr>
          <a:lstStyle/>
          <a:p>
            <a:r>
              <a:rPr lang="en-CA" sz="1400" dirty="0"/>
              <a:t>Source: Wikipedia, Ethanol fuel in Brazil - </a:t>
            </a:r>
            <a:r>
              <a:rPr lang="en-US" sz="1400" dirty="0"/>
              <a:t>Fuel Ethanol Market Analysis 2018 – 2025</a:t>
            </a:r>
            <a:r>
              <a:rPr lang="en-CA" sz="1400" dirty="0"/>
              <a:t>, Grand view research 2017.</a:t>
            </a:r>
          </a:p>
        </p:txBody>
      </p:sp>
      <p:sp>
        <p:nvSpPr>
          <p:cNvPr id="5" name="Rectangle 4"/>
          <p:cNvSpPr/>
          <p:nvPr/>
        </p:nvSpPr>
        <p:spPr>
          <a:xfrm>
            <a:off x="6934200" y="5316740"/>
            <a:ext cx="2819400" cy="738664"/>
          </a:xfrm>
          <a:prstGeom prst="rect">
            <a:avLst/>
          </a:prstGeom>
        </p:spPr>
        <p:txBody>
          <a:bodyPr wrap="square">
            <a:spAutoFit/>
          </a:bodyPr>
          <a:lstStyle/>
          <a:p>
            <a:r>
              <a:rPr lang="en-CA" sz="1400" dirty="0"/>
              <a:t> Petrobras gas station at São Paulo with dual fuel service, marked A for alcohol (ethanol) and G for gasoline</a:t>
            </a:r>
          </a:p>
        </p:txBody>
      </p:sp>
      <p:pic>
        <p:nvPicPr>
          <p:cNvPr id="7" name="Picture 6"/>
          <p:cNvPicPr>
            <a:picLocks noChangeAspect="1"/>
          </p:cNvPicPr>
          <p:nvPr/>
        </p:nvPicPr>
        <p:blipFill>
          <a:blip r:embed="rId4"/>
          <a:stretch>
            <a:fillRect/>
          </a:stretch>
        </p:blipFill>
        <p:spPr>
          <a:xfrm>
            <a:off x="9879496" y="1205949"/>
            <a:ext cx="2146300" cy="160972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2201" y="3898699"/>
            <a:ext cx="3638697" cy="2462213"/>
          </a:xfrm>
          <a:prstGeom prst="rect">
            <a:avLst/>
          </a:prstGeom>
        </p:spPr>
      </p:pic>
      <p:sp>
        <p:nvSpPr>
          <p:cNvPr id="6" name="Rectangle 5"/>
          <p:cNvSpPr/>
          <p:nvPr/>
        </p:nvSpPr>
        <p:spPr>
          <a:xfrm>
            <a:off x="2464970" y="3505200"/>
            <a:ext cx="3433156" cy="523220"/>
          </a:xfrm>
          <a:prstGeom prst="rect">
            <a:avLst/>
          </a:prstGeom>
        </p:spPr>
        <p:txBody>
          <a:bodyPr wrap="square">
            <a:spAutoFit/>
          </a:bodyPr>
          <a:lstStyle/>
          <a:p>
            <a:r>
              <a:rPr lang="en-US" sz="1400" b="1" dirty="0"/>
              <a:t>Global fuel ethanol market volume by application, 2016 (%)</a:t>
            </a:r>
            <a:endParaRPr lang="en-US" sz="1400" dirty="0"/>
          </a:p>
        </p:txBody>
      </p:sp>
      <p:sp>
        <p:nvSpPr>
          <p:cNvPr id="12" name="AutoShape 2"/>
          <p:cNvSpPr>
            <a:spLocks noGrp="1" noChangeArrowheads="1"/>
          </p:cNvSpPr>
          <p:nvPr>
            <p:ph type="title"/>
          </p:nvPr>
        </p:nvSpPr>
        <p:spPr>
          <a:xfrm>
            <a:off x="1401535" y="254798"/>
            <a:ext cx="9388929" cy="646331"/>
          </a:xfrm>
        </p:spPr>
        <p:txBody>
          <a:bodyPr wrap="square">
            <a:spAutoFit/>
          </a:bodyPr>
          <a:lstStyle/>
          <a:p>
            <a:pPr algn="ctr"/>
            <a:r>
              <a:rPr lang="en-US" altLang="en-US" sz="4000" b="1" dirty="0">
                <a:latin typeface="+mn-lt"/>
              </a:rPr>
              <a:t>Bioethanol: the Brazilian case – from sugar</a:t>
            </a:r>
          </a:p>
        </p:txBody>
      </p:sp>
    </p:spTree>
    <p:extLst>
      <p:ext uri="{BB962C8B-B14F-4D97-AF65-F5344CB8AC3E}">
        <p14:creationId xmlns:p14="http://schemas.microsoft.com/office/powerpoint/2010/main" val="72203476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5"/>
          <p:cNvSpPr>
            <a:spLocks noGrp="1" noChangeArrowheads="1"/>
          </p:cNvSpPr>
          <p:nvPr>
            <p:ph sz="quarter" idx="1"/>
          </p:nvPr>
        </p:nvSpPr>
        <p:spPr>
          <a:xfrm>
            <a:off x="838200" y="2312640"/>
            <a:ext cx="10515600" cy="4351338"/>
          </a:xfrm>
          <a:noFill/>
        </p:spPr>
        <p:txBody>
          <a:bodyPr/>
          <a:lstStyle/>
          <a:p>
            <a:pPr marL="731837" lvl="2" indent="0">
              <a:lnSpc>
                <a:spcPct val="80000"/>
              </a:lnSpc>
              <a:buNone/>
            </a:pPr>
            <a:endParaRPr lang="en-US" sz="1400" dirty="0"/>
          </a:p>
          <a:p>
            <a:pPr eaLnBrk="1" hangingPunct="1">
              <a:lnSpc>
                <a:spcPct val="80000"/>
              </a:lnSpc>
            </a:pPr>
            <a:r>
              <a:rPr lang="en-US" sz="2400" dirty="0"/>
              <a:t>Ethanol can be used directly as a </a:t>
            </a:r>
            <a:r>
              <a:rPr lang="en-US" sz="2400" b="1" dirty="0"/>
              <a:t>liquid fuel</a:t>
            </a:r>
            <a:r>
              <a:rPr lang="en-US" sz="2400" dirty="0"/>
              <a:t>:</a:t>
            </a:r>
          </a:p>
          <a:p>
            <a:pPr lvl="1" eaLnBrk="1" hangingPunct="1">
              <a:lnSpc>
                <a:spcPct val="80000"/>
              </a:lnSpc>
            </a:pPr>
            <a:r>
              <a:rPr lang="en-US" dirty="0"/>
              <a:t>Either mixed with normal gasoline: a blend can have up to 25% of ethanol (US)</a:t>
            </a:r>
          </a:p>
          <a:p>
            <a:pPr lvl="1" eaLnBrk="1" hangingPunct="1">
              <a:lnSpc>
                <a:spcPct val="80000"/>
              </a:lnSpc>
            </a:pPr>
            <a:r>
              <a:rPr lang="en-US" dirty="0"/>
              <a:t>Another strategy is to use 100% ethanol: it requires a special engine: 12.6% of transportation energy is made up with ethanol in Brazil (flex fuel technology)</a:t>
            </a:r>
          </a:p>
          <a:p>
            <a:pPr lvl="1" eaLnBrk="1" hangingPunct="1">
              <a:lnSpc>
                <a:spcPct val="80000"/>
              </a:lnSpc>
            </a:pPr>
            <a:r>
              <a:rPr lang="en-US" dirty="0"/>
              <a:t>The country has </a:t>
            </a:r>
            <a:r>
              <a:rPr lang="en-US" b="1" dirty="0"/>
              <a:t>reduced CO</a:t>
            </a:r>
            <a:r>
              <a:rPr lang="en-US" b="1" baseline="-25000" dirty="0"/>
              <a:t>2</a:t>
            </a:r>
            <a:r>
              <a:rPr lang="en-US" b="1" dirty="0"/>
              <a:t> emissions by more than 350 million tons </a:t>
            </a:r>
            <a:r>
              <a:rPr lang="en-US" dirty="0"/>
              <a:t>since the introduction of flex-fuel vehicles that can run on any combination of ethanol and gasoline. There are more than </a:t>
            </a:r>
            <a:r>
              <a:rPr lang="en-US" b="1" dirty="0"/>
              <a:t>26 million such vehicles in Brazil</a:t>
            </a:r>
            <a:r>
              <a:rPr lang="en-US" dirty="0"/>
              <a:t>.</a:t>
            </a:r>
          </a:p>
          <a:p>
            <a:pPr lvl="1" eaLnBrk="1" hangingPunct="1">
              <a:lnSpc>
                <a:spcPct val="80000"/>
              </a:lnSpc>
            </a:pPr>
            <a:endParaRPr lang="en-US" dirty="0"/>
          </a:p>
        </p:txBody>
      </p:sp>
      <p:sp>
        <p:nvSpPr>
          <p:cNvPr id="3" name="TextBox 2"/>
          <p:cNvSpPr txBox="1"/>
          <p:nvPr/>
        </p:nvSpPr>
        <p:spPr>
          <a:xfrm>
            <a:off x="1726406" y="6400801"/>
            <a:ext cx="8536782" cy="307777"/>
          </a:xfrm>
          <a:prstGeom prst="rect">
            <a:avLst/>
          </a:prstGeom>
          <a:noFill/>
        </p:spPr>
        <p:txBody>
          <a:bodyPr wrap="square" rtlCol="0">
            <a:spAutoFit/>
          </a:bodyPr>
          <a:lstStyle/>
          <a:p>
            <a:r>
              <a:rPr lang="en-CA" sz="1400" dirty="0"/>
              <a:t>Source: </a:t>
            </a:r>
            <a:r>
              <a:rPr lang="en-US" sz="1400" dirty="0" err="1"/>
              <a:t>Novozyme</a:t>
            </a:r>
            <a:endParaRPr lang="en-CA" sz="1400" dirty="0"/>
          </a:p>
        </p:txBody>
      </p:sp>
      <p:pic>
        <p:nvPicPr>
          <p:cNvPr id="7" name="Picture 6"/>
          <p:cNvPicPr>
            <a:picLocks noChangeAspect="1"/>
          </p:cNvPicPr>
          <p:nvPr/>
        </p:nvPicPr>
        <p:blipFill>
          <a:blip r:embed="rId3"/>
          <a:stretch>
            <a:fillRect/>
          </a:stretch>
        </p:blipFill>
        <p:spPr>
          <a:xfrm>
            <a:off x="9889435" y="1205949"/>
            <a:ext cx="2146300" cy="1609725"/>
          </a:xfrm>
          <a:prstGeom prst="rect">
            <a:avLst/>
          </a:prstGeom>
        </p:spPr>
      </p:pic>
      <p:sp>
        <p:nvSpPr>
          <p:cNvPr id="8" name="AutoShape 2"/>
          <p:cNvSpPr>
            <a:spLocks noGrp="1" noChangeArrowheads="1"/>
          </p:cNvSpPr>
          <p:nvPr>
            <p:ph type="title"/>
          </p:nvPr>
        </p:nvSpPr>
        <p:spPr>
          <a:xfrm>
            <a:off x="1401535" y="254798"/>
            <a:ext cx="9388929" cy="646331"/>
          </a:xfrm>
        </p:spPr>
        <p:txBody>
          <a:bodyPr wrap="square">
            <a:spAutoFit/>
          </a:bodyPr>
          <a:lstStyle/>
          <a:p>
            <a:pPr algn="ctr"/>
            <a:r>
              <a:rPr lang="en-US" altLang="en-US" sz="4000" b="1" dirty="0">
                <a:latin typeface="+mn-lt"/>
              </a:rPr>
              <a:t>Bioethanol: the Brazilian case – from sugar</a:t>
            </a:r>
          </a:p>
        </p:txBody>
      </p:sp>
    </p:spTree>
    <p:extLst>
      <p:ext uri="{BB962C8B-B14F-4D97-AF65-F5344CB8AC3E}">
        <p14:creationId xmlns:p14="http://schemas.microsoft.com/office/powerpoint/2010/main" val="3350524200"/>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5"/>
          <p:cNvSpPr>
            <a:spLocks noGrp="1" noChangeArrowheads="1"/>
          </p:cNvSpPr>
          <p:nvPr>
            <p:ph sz="quarter" idx="1"/>
          </p:nvPr>
        </p:nvSpPr>
        <p:spPr>
          <a:xfrm>
            <a:off x="1981200" y="1600200"/>
            <a:ext cx="6559550" cy="4873752"/>
          </a:xfrm>
          <a:noFill/>
        </p:spPr>
        <p:txBody>
          <a:bodyPr/>
          <a:lstStyle/>
          <a:p>
            <a:pPr lvl="1" eaLnBrk="1" hangingPunct="1">
              <a:lnSpc>
                <a:spcPct val="90000"/>
              </a:lnSpc>
            </a:pPr>
            <a:r>
              <a:rPr lang="en-US" sz="1800" dirty="0"/>
              <a:t>Ethanol is produced from cornstarch</a:t>
            </a:r>
          </a:p>
          <a:p>
            <a:pPr lvl="1" eaLnBrk="1" hangingPunct="1">
              <a:lnSpc>
                <a:spcPct val="90000"/>
              </a:lnSpc>
            </a:pPr>
            <a:r>
              <a:rPr lang="en-US" sz="1800" dirty="0"/>
              <a:t>Cornstarch need to be converted into glucose by enzymes: the process is less efficient</a:t>
            </a:r>
          </a:p>
          <a:p>
            <a:pPr lvl="1" eaLnBrk="1" hangingPunct="1">
              <a:lnSpc>
                <a:spcPct val="90000"/>
              </a:lnSpc>
            </a:pPr>
            <a:endParaRPr lang="en-US" sz="1800" dirty="0"/>
          </a:p>
        </p:txBody>
      </p:sp>
      <p:pic>
        <p:nvPicPr>
          <p:cNvPr id="9220" name="Picture 9" descr="corn_fie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8314" y="2887664"/>
            <a:ext cx="2143125"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Image 12" descr="FT_Starch_log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101975"/>
            <a:ext cx="1785938"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lèche droite 13"/>
          <p:cNvSpPr/>
          <p:nvPr/>
        </p:nvSpPr>
        <p:spPr>
          <a:xfrm>
            <a:off x="4024313" y="3673475"/>
            <a:ext cx="785812"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5" name="Flèche droite 14"/>
          <p:cNvSpPr/>
          <p:nvPr/>
        </p:nvSpPr>
        <p:spPr>
          <a:xfrm>
            <a:off x="7754938" y="3697288"/>
            <a:ext cx="785812"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pic>
        <p:nvPicPr>
          <p:cNvPr id="9226" name="Image 15" descr="starch.jpg"/>
          <p:cNvPicPr>
            <a:picLocks noChangeAspect="1"/>
          </p:cNvPicPr>
          <p:nvPr/>
        </p:nvPicPr>
        <p:blipFill>
          <a:blip r:embed="rId5">
            <a:extLst>
              <a:ext uri="{28A0092B-C50C-407E-A947-70E740481C1C}">
                <a14:useLocalDpi xmlns:a14="http://schemas.microsoft.com/office/drawing/2010/main" val="0"/>
              </a:ext>
            </a:extLst>
          </a:blip>
          <a:srcRect b="51282"/>
          <a:stretch>
            <a:fillRect/>
          </a:stretch>
        </p:blipFill>
        <p:spPr bwMode="auto">
          <a:xfrm>
            <a:off x="5953126" y="2601913"/>
            <a:ext cx="1592263"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Image 16" descr="starch2.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10126" y="4959350"/>
            <a:ext cx="2797175"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8" name="Image 17" descr="Glucose.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739189" y="3459164"/>
            <a:ext cx="1500187"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Flèche droite 18"/>
          <p:cNvSpPr/>
          <p:nvPr/>
        </p:nvSpPr>
        <p:spPr>
          <a:xfrm rot="5400000">
            <a:off x="9274969" y="4423569"/>
            <a:ext cx="785812"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pic>
        <p:nvPicPr>
          <p:cNvPr id="9230" name="Image 19" descr="enz_makes_corn_starch_into_sugar.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382000" y="601663"/>
            <a:ext cx="1714500" cy="245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1" name="Rectangle 20"/>
          <p:cNvSpPr>
            <a:spLocks noChangeArrowheads="1"/>
          </p:cNvSpPr>
          <p:nvPr/>
        </p:nvSpPr>
        <p:spPr bwMode="auto">
          <a:xfrm>
            <a:off x="8289926" y="2959100"/>
            <a:ext cx="16914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i="1"/>
              <a:t>From Novozyme</a:t>
            </a:r>
            <a:endParaRPr lang="en-CA" i="1"/>
          </a:p>
        </p:txBody>
      </p:sp>
      <p:pic>
        <p:nvPicPr>
          <p:cNvPr id="9232" name="Picture 11" descr="C:\Users\Audrey\AppData\Local\Microsoft\Windows\Temporary Internet Files\Content.IE5\AYO4OEN6\MCj04040770000[1].wm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096376" y="5283200"/>
            <a:ext cx="1281113"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780405" y="4952484"/>
            <a:ext cx="1200200" cy="369332"/>
          </a:xfrm>
          <a:prstGeom prst="rect">
            <a:avLst/>
          </a:prstGeom>
        </p:spPr>
        <p:txBody>
          <a:bodyPr wrap="none">
            <a:spAutoFit/>
          </a:bodyPr>
          <a:lstStyle/>
          <a:p>
            <a:r>
              <a:rPr lang="en-US" dirty="0"/>
              <a:t>Cornstarch</a:t>
            </a:r>
          </a:p>
        </p:txBody>
      </p:sp>
      <p:sp>
        <p:nvSpPr>
          <p:cNvPr id="17" name="Rectangle 16"/>
          <p:cNvSpPr/>
          <p:nvPr/>
        </p:nvSpPr>
        <p:spPr>
          <a:xfrm>
            <a:off x="8581906" y="4060309"/>
            <a:ext cx="707758" cy="369332"/>
          </a:xfrm>
          <a:prstGeom prst="rect">
            <a:avLst/>
          </a:prstGeom>
        </p:spPr>
        <p:txBody>
          <a:bodyPr wrap="none">
            <a:spAutoFit/>
          </a:bodyPr>
          <a:lstStyle/>
          <a:p>
            <a:r>
              <a:rPr lang="en-US" dirty="0"/>
              <a:t>Sugar</a:t>
            </a:r>
          </a:p>
        </p:txBody>
      </p:sp>
      <p:sp>
        <p:nvSpPr>
          <p:cNvPr id="18" name="Rectangle 17"/>
          <p:cNvSpPr/>
          <p:nvPr/>
        </p:nvSpPr>
        <p:spPr>
          <a:xfrm>
            <a:off x="8481869" y="5186704"/>
            <a:ext cx="900118" cy="369332"/>
          </a:xfrm>
          <a:prstGeom prst="rect">
            <a:avLst/>
          </a:prstGeom>
        </p:spPr>
        <p:txBody>
          <a:bodyPr wrap="none">
            <a:spAutoFit/>
          </a:bodyPr>
          <a:lstStyle/>
          <a:p>
            <a:r>
              <a:rPr lang="en-US" dirty="0"/>
              <a:t>Ethanol</a:t>
            </a:r>
          </a:p>
        </p:txBody>
      </p:sp>
      <p:sp>
        <p:nvSpPr>
          <p:cNvPr id="20" name="AutoShape 2"/>
          <p:cNvSpPr>
            <a:spLocks noGrp="1" noChangeArrowheads="1"/>
          </p:cNvSpPr>
          <p:nvPr>
            <p:ph type="title"/>
          </p:nvPr>
        </p:nvSpPr>
        <p:spPr>
          <a:xfrm>
            <a:off x="1401535" y="254798"/>
            <a:ext cx="9388929" cy="646331"/>
          </a:xfrm>
        </p:spPr>
        <p:txBody>
          <a:bodyPr wrap="square">
            <a:spAutoFit/>
          </a:bodyPr>
          <a:lstStyle/>
          <a:p>
            <a:pPr algn="ctr"/>
            <a:r>
              <a:rPr lang="en-US" altLang="en-US" sz="4000" b="1" dirty="0">
                <a:latin typeface="+mn-lt"/>
              </a:rPr>
              <a:t>Bioethanol: the US case – from starch</a:t>
            </a:r>
          </a:p>
        </p:txBody>
      </p:sp>
    </p:spTree>
    <p:extLst>
      <p:ext uri="{BB962C8B-B14F-4D97-AF65-F5344CB8AC3E}">
        <p14:creationId xmlns:p14="http://schemas.microsoft.com/office/powerpoint/2010/main" val="23223160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1600201"/>
            <a:ext cx="5181600" cy="3761205"/>
          </a:xfrm>
          <a:prstGeom prst="rect">
            <a:avLst/>
          </a:prstGeom>
        </p:spPr>
      </p:pic>
      <p:sp>
        <p:nvSpPr>
          <p:cNvPr id="10243" name="Rectangle 5"/>
          <p:cNvSpPr>
            <a:spLocks noGrp="1" noChangeArrowheads="1"/>
          </p:cNvSpPr>
          <p:nvPr>
            <p:ph sz="quarter" idx="1"/>
          </p:nvPr>
        </p:nvSpPr>
        <p:spPr>
          <a:xfrm>
            <a:off x="1828800" y="1600200"/>
            <a:ext cx="3733800" cy="4873752"/>
          </a:xfrm>
          <a:noFill/>
        </p:spPr>
        <p:txBody>
          <a:bodyPr/>
          <a:lstStyle/>
          <a:p>
            <a:pPr lvl="1" eaLnBrk="1" hangingPunct="1">
              <a:lnSpc>
                <a:spcPct val="90000"/>
              </a:lnSpc>
            </a:pPr>
            <a:r>
              <a:rPr lang="en-US" sz="1800" dirty="0"/>
              <a:t>To provide energy for the USA society, the surface necessary to plant with corn is… the whole surface of the USA.</a:t>
            </a:r>
          </a:p>
          <a:p>
            <a:pPr lvl="1" eaLnBrk="1" hangingPunct="1">
              <a:lnSpc>
                <a:spcPct val="90000"/>
              </a:lnSpc>
            </a:pPr>
            <a:r>
              <a:rPr lang="en-US" sz="1800" dirty="0"/>
              <a:t>Bioethanol from corn is controversial: scientists (Pimentel and others) claim that bioethanol from corn costs more energy to produce than the energy it delivers… Is it really worth then?</a:t>
            </a:r>
          </a:p>
          <a:p>
            <a:pPr lvl="1" eaLnBrk="1" hangingPunct="1">
              <a:lnSpc>
                <a:spcPct val="90000"/>
              </a:lnSpc>
            </a:pPr>
            <a:r>
              <a:rPr lang="en-US" sz="1800" dirty="0"/>
              <a:t>Since 2004/5, George Bush has launched a program dedicated to bioethanol from corn.</a:t>
            </a:r>
          </a:p>
          <a:p>
            <a:pPr lvl="1" eaLnBrk="1" hangingPunct="1">
              <a:lnSpc>
                <a:spcPct val="90000"/>
              </a:lnSpc>
            </a:pPr>
            <a:endParaRPr lang="en-US" sz="1800" dirty="0"/>
          </a:p>
        </p:txBody>
      </p:sp>
      <p:sp>
        <p:nvSpPr>
          <p:cNvPr id="7" name="AutoShape 2"/>
          <p:cNvSpPr>
            <a:spLocks noGrp="1" noChangeArrowheads="1"/>
          </p:cNvSpPr>
          <p:nvPr>
            <p:ph type="title"/>
          </p:nvPr>
        </p:nvSpPr>
        <p:spPr>
          <a:xfrm>
            <a:off x="1401535" y="254798"/>
            <a:ext cx="9388929" cy="646331"/>
          </a:xfrm>
        </p:spPr>
        <p:txBody>
          <a:bodyPr wrap="square">
            <a:spAutoFit/>
          </a:bodyPr>
          <a:lstStyle/>
          <a:p>
            <a:pPr algn="ctr"/>
            <a:r>
              <a:rPr lang="en-US" altLang="en-US" sz="4000" b="1" dirty="0">
                <a:latin typeface="+mn-lt"/>
              </a:rPr>
              <a:t>Bioethanol: the US case – from starch</a:t>
            </a:r>
          </a:p>
        </p:txBody>
      </p:sp>
    </p:spTree>
    <p:extLst>
      <p:ext uri="{BB962C8B-B14F-4D97-AF65-F5344CB8AC3E}">
        <p14:creationId xmlns:p14="http://schemas.microsoft.com/office/powerpoint/2010/main" val="151187269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5"/>
          <p:cNvSpPr>
            <a:spLocks noGrp="1" noChangeArrowheads="1"/>
          </p:cNvSpPr>
          <p:nvPr>
            <p:ph sz="quarter" idx="1"/>
          </p:nvPr>
        </p:nvSpPr>
        <p:spPr>
          <a:xfrm>
            <a:off x="1981200" y="1600200"/>
            <a:ext cx="8001000" cy="4873752"/>
          </a:xfrm>
          <a:noFill/>
        </p:spPr>
        <p:txBody>
          <a:bodyPr/>
          <a:lstStyle/>
          <a:p>
            <a:pPr eaLnBrk="1" hangingPunct="1">
              <a:lnSpc>
                <a:spcPct val="90000"/>
              </a:lnSpc>
            </a:pPr>
            <a:r>
              <a:rPr lang="en-CA" sz="2600" dirty="0"/>
              <a:t>Bioethanol pushed the demand for U.S. corn</a:t>
            </a:r>
            <a:endParaRPr lang="en-US" sz="18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1700" y="2403079"/>
            <a:ext cx="4319588" cy="3239691"/>
          </a:xfrm>
          <a:prstGeom prst="rect">
            <a:avLst/>
          </a:prstGeom>
        </p:spPr>
      </p:pic>
      <p:sp>
        <p:nvSpPr>
          <p:cNvPr id="4" name="TextBox 3"/>
          <p:cNvSpPr txBox="1"/>
          <p:nvPr/>
        </p:nvSpPr>
        <p:spPr>
          <a:xfrm>
            <a:off x="5981701" y="2134058"/>
            <a:ext cx="2108269" cy="369332"/>
          </a:xfrm>
          <a:prstGeom prst="rect">
            <a:avLst/>
          </a:prstGeom>
          <a:noFill/>
        </p:spPr>
        <p:txBody>
          <a:bodyPr wrap="none" rtlCol="0">
            <a:spAutoFit/>
          </a:bodyPr>
          <a:lstStyle/>
          <a:p>
            <a:r>
              <a:rPr lang="en-CA" dirty="0"/>
              <a:t>Million tonnes/year</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1670" y="2819400"/>
            <a:ext cx="4239249" cy="2060456"/>
          </a:xfrm>
          <a:prstGeom prst="rect">
            <a:avLst/>
          </a:prstGeom>
        </p:spPr>
      </p:pic>
      <p:sp>
        <p:nvSpPr>
          <p:cNvPr id="8" name="TextBox 7"/>
          <p:cNvSpPr txBox="1"/>
          <p:nvPr/>
        </p:nvSpPr>
        <p:spPr>
          <a:xfrm>
            <a:off x="1713309" y="6471766"/>
            <a:ext cx="8536782" cy="307777"/>
          </a:xfrm>
          <a:prstGeom prst="rect">
            <a:avLst/>
          </a:prstGeom>
          <a:noFill/>
        </p:spPr>
        <p:txBody>
          <a:bodyPr wrap="square" rtlCol="0">
            <a:spAutoFit/>
          </a:bodyPr>
          <a:lstStyle/>
          <a:p>
            <a:r>
              <a:rPr lang="en-US" sz="1400" dirty="0"/>
              <a:t>Fuel Ethanol Market Analysis 2018 – 2025</a:t>
            </a:r>
            <a:r>
              <a:rPr lang="en-CA" sz="1400" dirty="0"/>
              <a:t>, Grand view research 2017.</a:t>
            </a:r>
          </a:p>
        </p:txBody>
      </p:sp>
      <p:sp>
        <p:nvSpPr>
          <p:cNvPr id="10" name="AutoShape 2"/>
          <p:cNvSpPr>
            <a:spLocks noGrp="1" noChangeArrowheads="1"/>
          </p:cNvSpPr>
          <p:nvPr>
            <p:ph type="title"/>
          </p:nvPr>
        </p:nvSpPr>
        <p:spPr>
          <a:xfrm>
            <a:off x="1401535" y="254798"/>
            <a:ext cx="9388929" cy="646331"/>
          </a:xfrm>
        </p:spPr>
        <p:txBody>
          <a:bodyPr wrap="square">
            <a:spAutoFit/>
          </a:bodyPr>
          <a:lstStyle/>
          <a:p>
            <a:pPr algn="ctr"/>
            <a:r>
              <a:rPr lang="en-US" altLang="en-US" sz="4000" b="1" dirty="0">
                <a:latin typeface="+mn-lt"/>
              </a:rPr>
              <a:t>Bioethanol: the US case – from starch</a:t>
            </a:r>
          </a:p>
        </p:txBody>
      </p:sp>
    </p:spTree>
    <p:extLst>
      <p:ext uri="{BB962C8B-B14F-4D97-AF65-F5344CB8AC3E}">
        <p14:creationId xmlns:p14="http://schemas.microsoft.com/office/powerpoint/2010/main" val="2535221242"/>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839020" y="1276156"/>
            <a:ext cx="4448464" cy="867930"/>
          </a:xfrm>
        </p:spPr>
        <p:txBody>
          <a:bodyPr>
            <a:spAutoFit/>
          </a:bodyPr>
          <a:lstStyle/>
          <a:p>
            <a:pPr algn="ctr"/>
            <a:r>
              <a:rPr lang="en-US" altLang="en-US" sz="2800" dirty="0">
                <a:latin typeface="+mn-lt"/>
              </a:rPr>
              <a:t>Environmental Consequences per Unit Energy</a:t>
            </a:r>
          </a:p>
        </p:txBody>
      </p:sp>
      <p:pic>
        <p:nvPicPr>
          <p:cNvPr id="19459" name="Picture 3"/>
          <p:cNvPicPr>
            <a:picLocks noGrp="1" noChangeAspect="1" noChangeArrowheads="1"/>
          </p:cNvPicPr>
          <p:nvPr>
            <p:ph idx="1"/>
          </p:nvPr>
        </p:nvPicPr>
        <p:blipFill rotWithShape="1">
          <a:blip r:embed="rId2" cstate="screen">
            <a:extLst>
              <a:ext uri="{28A0092B-C50C-407E-A947-70E740481C1C}">
                <a14:useLocalDpi xmlns:a14="http://schemas.microsoft.com/office/drawing/2010/main"/>
              </a:ext>
            </a:extLst>
          </a:blip>
          <a:srcRect l="4489" t="2126" b="1209"/>
          <a:stretch/>
        </p:blipFill>
        <p:spPr>
          <a:xfrm>
            <a:off x="865727" y="2144086"/>
            <a:ext cx="6525857" cy="3780282"/>
          </a:xfrm>
          <a:noFill/>
          <a:ln/>
        </p:spPr>
      </p:pic>
      <p:sp>
        <p:nvSpPr>
          <p:cNvPr id="4" name="Rectangle 2"/>
          <p:cNvSpPr txBox="1">
            <a:spLocks noChangeArrowheads="1"/>
          </p:cNvSpPr>
          <p:nvPr/>
        </p:nvSpPr>
        <p:spPr>
          <a:xfrm>
            <a:off x="7260777" y="1276156"/>
            <a:ext cx="4430862" cy="86793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800" dirty="0">
                <a:latin typeface="+mn-lt"/>
              </a:rPr>
              <a:t>Greenhouse Gas Emissions per Unit Energy</a:t>
            </a:r>
          </a:p>
        </p:txBody>
      </p:sp>
      <p:pic>
        <p:nvPicPr>
          <p:cNvPr id="5"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4427" t="2713" r="7769" b="1670"/>
          <a:stretch/>
        </p:blipFill>
        <p:spPr>
          <a:xfrm>
            <a:off x="7702250" y="2179941"/>
            <a:ext cx="3452932" cy="3879675"/>
          </a:xfrm>
          <a:prstGeom prst="rect">
            <a:avLst/>
          </a:prstGeom>
          <a:noFill/>
          <a:ln/>
        </p:spPr>
      </p:pic>
      <p:sp>
        <p:nvSpPr>
          <p:cNvPr id="2" name="TextBox 1"/>
          <p:cNvSpPr txBox="1"/>
          <p:nvPr/>
        </p:nvSpPr>
        <p:spPr>
          <a:xfrm>
            <a:off x="2235778" y="5969000"/>
            <a:ext cx="3785754" cy="646331"/>
          </a:xfrm>
          <a:prstGeom prst="rect">
            <a:avLst/>
          </a:prstGeom>
          <a:noFill/>
        </p:spPr>
        <p:txBody>
          <a:bodyPr wrap="square" rtlCol="0">
            <a:spAutoFit/>
          </a:bodyPr>
          <a:lstStyle/>
          <a:p>
            <a:pPr algn="ctr"/>
            <a:r>
              <a:rPr lang="en-US" dirty="0"/>
              <a:t>Soybean biodiesel needs less fertilizer and pesticide than corn ethanol.</a:t>
            </a:r>
          </a:p>
        </p:txBody>
      </p:sp>
      <p:sp>
        <p:nvSpPr>
          <p:cNvPr id="3" name="TextBox 2"/>
          <p:cNvSpPr txBox="1"/>
          <p:nvPr/>
        </p:nvSpPr>
        <p:spPr>
          <a:xfrm>
            <a:off x="7702250" y="5969000"/>
            <a:ext cx="3547917" cy="646331"/>
          </a:xfrm>
          <a:prstGeom prst="rect">
            <a:avLst/>
          </a:prstGeom>
          <a:noFill/>
        </p:spPr>
        <p:txBody>
          <a:bodyPr wrap="square" rtlCol="0">
            <a:spAutoFit/>
          </a:bodyPr>
          <a:lstStyle/>
          <a:p>
            <a:pPr algn="ctr"/>
            <a:r>
              <a:rPr lang="en-US" dirty="0"/>
              <a:t>Soybean biodiesel produces significantly less green house gas.</a:t>
            </a:r>
          </a:p>
        </p:txBody>
      </p:sp>
      <p:sp>
        <p:nvSpPr>
          <p:cNvPr id="6" name="TextBox 5">
            <a:extLst>
              <a:ext uri="{FF2B5EF4-FFF2-40B4-BE49-F238E27FC236}">
                <a16:creationId xmlns:a16="http://schemas.microsoft.com/office/drawing/2014/main" id="{DF31EB4E-51DB-4D13-AA60-13534939DCFB}"/>
              </a:ext>
            </a:extLst>
          </p:cNvPr>
          <p:cNvSpPr txBox="1"/>
          <p:nvPr/>
        </p:nvSpPr>
        <p:spPr>
          <a:xfrm>
            <a:off x="1636514" y="187350"/>
            <a:ext cx="8964698" cy="707886"/>
          </a:xfrm>
          <a:prstGeom prst="rect">
            <a:avLst/>
          </a:prstGeom>
          <a:noFill/>
        </p:spPr>
        <p:txBody>
          <a:bodyPr wrap="none" rtlCol="0">
            <a:spAutoFit/>
          </a:bodyPr>
          <a:lstStyle/>
          <a:p>
            <a:pPr algn="ctr"/>
            <a:r>
              <a:rPr lang="en-US" sz="4000" b="1" dirty="0"/>
              <a:t>Comparing corn bioethanol and biodiesel</a:t>
            </a:r>
          </a:p>
        </p:txBody>
      </p:sp>
      <p:sp>
        <p:nvSpPr>
          <p:cNvPr id="9" name="Rectangle 4">
            <a:extLst>
              <a:ext uri="{FF2B5EF4-FFF2-40B4-BE49-F238E27FC236}">
                <a16:creationId xmlns:a16="http://schemas.microsoft.com/office/drawing/2014/main" id="{0C5BDFD9-893F-9740-9AF3-9150ADE57601}"/>
              </a:ext>
            </a:extLst>
          </p:cNvPr>
          <p:cNvSpPr>
            <a:spLocks noChangeArrowheads="1"/>
          </p:cNvSpPr>
          <p:nvPr/>
        </p:nvSpPr>
        <p:spPr bwMode="auto">
          <a:xfrm>
            <a:off x="0" y="6506074"/>
            <a:ext cx="74055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omic Sans MS" charset="0"/>
                <a:ea typeface="ＭＳ Ｐゴシック" charset="-128"/>
              </a:defRPr>
            </a:lvl1pPr>
            <a:lvl2pPr marL="742950" indent="-285750">
              <a:defRPr sz="3200">
                <a:solidFill>
                  <a:schemeClr val="tx1"/>
                </a:solidFill>
                <a:latin typeface="Comic Sans MS" charset="0"/>
                <a:ea typeface="ＭＳ Ｐゴシック" charset="-128"/>
              </a:defRPr>
            </a:lvl2pPr>
            <a:lvl3pPr marL="1143000" indent="-228600">
              <a:defRPr sz="3200">
                <a:solidFill>
                  <a:schemeClr val="tx1"/>
                </a:solidFill>
                <a:latin typeface="Comic Sans MS" charset="0"/>
                <a:ea typeface="ＭＳ Ｐゴシック" charset="-128"/>
              </a:defRPr>
            </a:lvl3pPr>
            <a:lvl4pPr marL="1600200" indent="-228600">
              <a:defRPr sz="3200">
                <a:solidFill>
                  <a:schemeClr val="tx1"/>
                </a:solidFill>
                <a:latin typeface="Comic Sans MS" charset="0"/>
                <a:ea typeface="ＭＳ Ｐゴシック" charset="-128"/>
              </a:defRPr>
            </a:lvl4pPr>
            <a:lvl5pPr marL="2057400" indent="-228600">
              <a:defRPr sz="32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32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32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32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3200">
                <a:solidFill>
                  <a:schemeClr val="tx1"/>
                </a:solidFill>
                <a:latin typeface="Comic Sans MS" charset="0"/>
                <a:ea typeface="ＭＳ Ｐゴシック" charset="-128"/>
              </a:defRPr>
            </a:lvl9pPr>
          </a:lstStyle>
          <a:p>
            <a:r>
              <a:rPr lang="en-US" altLang="en-US" sz="1400" dirty="0">
                <a:solidFill>
                  <a:schemeClr val="bg1">
                    <a:lumMod val="50000"/>
                  </a:schemeClr>
                </a:solidFill>
                <a:latin typeface="+mn-lt"/>
              </a:rPr>
              <a:t>Data of Lee et al. and Muir et al, collated in </a:t>
            </a:r>
            <a:r>
              <a:rPr lang="en-US" altLang="en-US" sz="1400" dirty="0" err="1">
                <a:solidFill>
                  <a:schemeClr val="bg1">
                    <a:lumMod val="50000"/>
                  </a:schemeClr>
                </a:solidFill>
                <a:latin typeface="+mn-lt"/>
              </a:rPr>
              <a:t>Gressel</a:t>
            </a:r>
            <a:r>
              <a:rPr lang="ja-JP" altLang="en-US" sz="1400">
                <a:solidFill>
                  <a:schemeClr val="bg1">
                    <a:lumMod val="50000"/>
                  </a:schemeClr>
                </a:solidFill>
                <a:latin typeface="+mn-lt"/>
              </a:rPr>
              <a:t>“</a:t>
            </a:r>
            <a:r>
              <a:rPr lang="en-US" altLang="ja-JP" sz="1400" dirty="0">
                <a:solidFill>
                  <a:schemeClr val="bg1">
                    <a:lumMod val="50000"/>
                  </a:schemeClr>
                </a:solidFill>
                <a:latin typeface="+mn-lt"/>
              </a:rPr>
              <a:t>Genetic Glass Ceilings,  Hopkins, 2007</a:t>
            </a:r>
            <a:endParaRPr lang="en-US" altLang="en-US" sz="1400" dirty="0">
              <a:solidFill>
                <a:schemeClr val="bg1">
                  <a:lumMod val="50000"/>
                </a:schemeClr>
              </a:solidFill>
              <a:latin typeface="+mn-lt"/>
            </a:endParaRPr>
          </a:p>
        </p:txBody>
      </p:sp>
    </p:spTree>
    <p:extLst>
      <p:ext uri="{BB962C8B-B14F-4D97-AF65-F5344CB8AC3E}">
        <p14:creationId xmlns:p14="http://schemas.microsoft.com/office/powerpoint/2010/main" val="35927326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
          <p:cNvSpPr>
            <a:spLocks noGrp="1" noChangeArrowheads="1"/>
          </p:cNvSpPr>
          <p:nvPr>
            <p:ph idx="1"/>
          </p:nvPr>
        </p:nvSpPr>
        <p:spPr>
          <a:xfrm>
            <a:off x="965745" y="1593362"/>
            <a:ext cx="10426155" cy="4001095"/>
          </a:xfrm>
        </p:spPr>
        <p:txBody>
          <a:bodyPr wrap="square">
            <a:spAutoFit/>
          </a:bodyPr>
          <a:lstStyle/>
          <a:p>
            <a:pPr marL="274320" indent="-274320">
              <a:lnSpc>
                <a:spcPct val="100000"/>
              </a:lnSpc>
              <a:spcBef>
                <a:spcPts val="1200"/>
              </a:spcBef>
            </a:pPr>
            <a:r>
              <a:rPr lang="en-US" altLang="en-US" dirty="0"/>
              <a:t>To fill up an average 25 gallon SUV gas tank with ethanol requires the same amount of grain as it takes to feed 1 person for 1 year. </a:t>
            </a:r>
          </a:p>
          <a:p>
            <a:pPr marL="274320" indent="-274320">
              <a:lnSpc>
                <a:spcPct val="100000"/>
              </a:lnSpc>
              <a:spcBef>
                <a:spcPts val="1200"/>
              </a:spcBef>
            </a:pPr>
            <a:r>
              <a:rPr lang="en-US" altLang="en-US" dirty="0"/>
              <a:t>Every driver in the U.S. uses 500 gallons of gasoline per year.</a:t>
            </a:r>
          </a:p>
          <a:p>
            <a:pPr marL="274320" indent="-274320">
              <a:lnSpc>
                <a:spcPct val="100000"/>
              </a:lnSpc>
              <a:spcBef>
                <a:spcPts val="1200"/>
              </a:spcBef>
            </a:pPr>
            <a:r>
              <a:rPr lang="en-US" altLang="en-US" dirty="0"/>
              <a:t>That means that each year, every person in the U.S. would use enough gasoline to feed 20 people for one year. </a:t>
            </a:r>
          </a:p>
          <a:p>
            <a:pPr marL="274320" indent="-274320">
              <a:lnSpc>
                <a:spcPct val="100000"/>
              </a:lnSpc>
              <a:spcBef>
                <a:spcPts val="1200"/>
              </a:spcBef>
            </a:pPr>
            <a:r>
              <a:rPr lang="en-US" altLang="en-US" dirty="0"/>
              <a:t>There are 300 million people in the U.S. – if each person was using enough food to feed 20 people to run their cars, that alone would require enough grain to feed 6 billion people.</a:t>
            </a:r>
          </a:p>
        </p:txBody>
      </p:sp>
      <p:sp>
        <p:nvSpPr>
          <p:cNvPr id="3" name="Rectangle 2"/>
          <p:cNvSpPr/>
          <p:nvPr/>
        </p:nvSpPr>
        <p:spPr>
          <a:xfrm>
            <a:off x="2779579" y="198993"/>
            <a:ext cx="6633932" cy="707886"/>
          </a:xfrm>
          <a:prstGeom prst="rect">
            <a:avLst/>
          </a:prstGeom>
        </p:spPr>
        <p:txBody>
          <a:bodyPr wrap="none">
            <a:spAutoFit/>
          </a:bodyPr>
          <a:lstStyle/>
          <a:p>
            <a:pPr algn="ctr"/>
            <a:r>
              <a:rPr lang="en-US" altLang="en-US" sz="4000" b="1" dirty="0">
                <a:latin typeface="+mn-lt"/>
              </a:rPr>
              <a:t>Food verses Biofuel: The Math</a:t>
            </a:r>
          </a:p>
        </p:txBody>
      </p:sp>
    </p:spTree>
    <p:extLst>
      <p:ext uri="{BB962C8B-B14F-4D97-AF65-F5344CB8AC3E}">
        <p14:creationId xmlns:p14="http://schemas.microsoft.com/office/powerpoint/2010/main" val="16006132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sz="quarter" idx="1"/>
          </p:nvPr>
        </p:nvSpPr>
        <p:spPr>
          <a:xfrm>
            <a:off x="2152650" y="1825625"/>
            <a:ext cx="7886700" cy="4351338"/>
          </a:xfrm>
        </p:spPr>
        <p:txBody>
          <a:bodyPr/>
          <a:lstStyle/>
          <a:p>
            <a:r>
              <a:rPr lang="en-US" dirty="0"/>
              <a:t> </a:t>
            </a:r>
          </a:p>
        </p:txBody>
      </p:sp>
      <p:pic>
        <p:nvPicPr>
          <p:cNvPr id="10" name="Picture 2" descr="For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555291"/>
            <a:ext cx="2819400" cy="19613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stretch>
            <a:fillRect/>
          </a:stretch>
        </p:blipFill>
        <p:spPr>
          <a:xfrm>
            <a:off x="1524000" y="5114926"/>
            <a:ext cx="2628900" cy="1743075"/>
          </a:xfrm>
          <a:prstGeom prst="rect">
            <a:avLst/>
          </a:prstGeom>
        </p:spPr>
      </p:pic>
      <p:pic>
        <p:nvPicPr>
          <p:cNvPr id="12" name="Picture 4" descr="Image result for faun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3274681"/>
            <a:ext cx="2628900" cy="203301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Image result for super pi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73247" y="4858928"/>
            <a:ext cx="3717925" cy="169180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6313528" y="6595646"/>
            <a:ext cx="3522503" cy="338554"/>
          </a:xfrm>
          <a:prstGeom prst="rect">
            <a:avLst/>
          </a:prstGeom>
        </p:spPr>
        <p:txBody>
          <a:bodyPr wrap="none">
            <a:spAutoFit/>
          </a:bodyPr>
          <a:lstStyle/>
          <a:p>
            <a:r>
              <a:rPr lang="en-US" sz="1600" dirty="0" err="1"/>
              <a:t>Fimiston</a:t>
            </a:r>
            <a:r>
              <a:rPr lang="en-US" sz="1600" dirty="0"/>
              <a:t> Open Pit (Gold mine, Australia)</a:t>
            </a:r>
          </a:p>
        </p:txBody>
      </p:sp>
      <p:pic>
        <p:nvPicPr>
          <p:cNvPr id="17" name="Picture 12" descr="phot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02591" y="1936215"/>
            <a:ext cx="3484466" cy="2296897"/>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6271258" y="1351440"/>
            <a:ext cx="3921900" cy="584775"/>
          </a:xfrm>
          <a:prstGeom prst="rect">
            <a:avLst/>
          </a:prstGeom>
        </p:spPr>
        <p:txBody>
          <a:bodyPr wrap="square">
            <a:spAutoFit/>
          </a:bodyPr>
          <a:lstStyle/>
          <a:p>
            <a:r>
              <a:rPr lang="en-US" sz="1600" dirty="0"/>
              <a:t>Brine pools (Lithium mine, </a:t>
            </a:r>
            <a:r>
              <a:rPr lang="en-US" sz="1600" dirty="0" err="1"/>
              <a:t>Soquimich</a:t>
            </a:r>
            <a:r>
              <a:rPr lang="en-US" sz="1600" dirty="0"/>
              <a:t>, Atacama, Chile)</a:t>
            </a:r>
          </a:p>
        </p:txBody>
      </p:sp>
      <p:sp>
        <p:nvSpPr>
          <p:cNvPr id="19" name="Rectangle 18"/>
          <p:cNvSpPr/>
          <p:nvPr/>
        </p:nvSpPr>
        <p:spPr>
          <a:xfrm>
            <a:off x="5581436" y="3677936"/>
            <a:ext cx="765146"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vs</a:t>
            </a:r>
          </a:p>
        </p:txBody>
      </p:sp>
      <p:sp>
        <p:nvSpPr>
          <p:cNvPr id="20" name="TextBox 19"/>
          <p:cNvSpPr txBox="1"/>
          <p:nvPr/>
        </p:nvSpPr>
        <p:spPr>
          <a:xfrm>
            <a:off x="1676400" y="3942006"/>
            <a:ext cx="11430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Biomass</a:t>
            </a:r>
          </a:p>
        </p:txBody>
      </p:sp>
      <p:sp>
        <p:nvSpPr>
          <p:cNvPr id="21" name="TextBox 20"/>
          <p:cNvSpPr txBox="1"/>
          <p:nvPr/>
        </p:nvSpPr>
        <p:spPr>
          <a:xfrm>
            <a:off x="7010400" y="4382355"/>
            <a:ext cx="22860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Mined materials</a:t>
            </a:r>
          </a:p>
        </p:txBody>
      </p:sp>
      <p:sp>
        <p:nvSpPr>
          <p:cNvPr id="22" name="Rectangle 2"/>
          <p:cNvSpPr>
            <a:spLocks noChangeArrowheads="1"/>
          </p:cNvSpPr>
          <p:nvPr/>
        </p:nvSpPr>
        <p:spPr bwMode="auto">
          <a:xfrm>
            <a:off x="2351088" y="115889"/>
            <a:ext cx="284379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dirty="0">
                <a:solidFill>
                  <a:schemeClr val="bg1"/>
                </a:solidFill>
              </a:rPr>
              <a:t>CHEM 512: Heterogeneous catalysis</a:t>
            </a:r>
          </a:p>
        </p:txBody>
      </p:sp>
      <p:sp>
        <p:nvSpPr>
          <p:cNvPr id="23" name="Title 1"/>
          <p:cNvSpPr>
            <a:spLocks noGrp="1"/>
          </p:cNvSpPr>
          <p:nvPr>
            <p:ph type="title"/>
          </p:nvPr>
        </p:nvSpPr>
        <p:spPr>
          <a:xfrm>
            <a:off x="2124229" y="207050"/>
            <a:ext cx="7937346" cy="707886"/>
          </a:xfrm>
        </p:spPr>
        <p:txBody>
          <a:bodyPr wrap="square">
            <a:spAutoFit/>
          </a:bodyPr>
          <a:lstStyle/>
          <a:p>
            <a:pPr algn="ctr">
              <a:lnSpc>
                <a:spcPct val="100000"/>
              </a:lnSpc>
            </a:pPr>
            <a:r>
              <a:rPr lang="en-US" sz="4000" b="1" dirty="0">
                <a:latin typeface="+mn-lt"/>
              </a:rPr>
              <a:t>Where does stuff come?</a:t>
            </a:r>
          </a:p>
        </p:txBody>
      </p:sp>
    </p:spTree>
    <p:extLst>
      <p:ext uri="{BB962C8B-B14F-4D97-AF65-F5344CB8AC3E}">
        <p14:creationId xmlns:p14="http://schemas.microsoft.com/office/powerpoint/2010/main" val="41004758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8306" name="Object 2"/>
          <p:cNvGraphicFramePr>
            <a:graphicFrameLocks noChangeAspect="1"/>
          </p:cNvGraphicFramePr>
          <p:nvPr>
            <p:extLst>
              <p:ext uri="{D42A27DB-BD31-4B8C-83A1-F6EECF244321}">
                <p14:modId xmlns:p14="http://schemas.microsoft.com/office/powerpoint/2010/main" val="508391470"/>
              </p:ext>
            </p:extLst>
          </p:nvPr>
        </p:nvGraphicFramePr>
        <p:xfrm>
          <a:off x="1359317" y="1328058"/>
          <a:ext cx="7941129" cy="5294086"/>
        </p:xfrm>
        <a:graphic>
          <a:graphicData uri="http://schemas.openxmlformats.org/presentationml/2006/ole">
            <mc:AlternateContent xmlns:mc="http://schemas.openxmlformats.org/markup-compatibility/2006">
              <mc:Choice xmlns:v="urn:schemas-microsoft-com:vml" Requires="v">
                <p:oleObj spid="_x0000_s5243" name="Photo Editor Photo" r:id="rId3" imgW="22628571" imgH="15085714" progId="MSPhotoEd.3">
                  <p:embed/>
                </p:oleObj>
              </mc:Choice>
              <mc:Fallback>
                <p:oleObj name="Photo Editor Photo" r:id="rId3" imgW="22628571" imgH="15085714"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9317" y="1328058"/>
                        <a:ext cx="7941129" cy="5294086"/>
                      </a:xfrm>
                      <a:prstGeom prst="rect">
                        <a:avLst/>
                      </a:prstGeom>
                      <a:noFill/>
                      <a:ln>
                        <a:noFill/>
                      </a:ln>
                      <a:effectLst/>
                      <a:extLst/>
                    </p:spPr>
                  </p:pic>
                </p:oleObj>
              </mc:Fallback>
            </mc:AlternateContent>
          </a:graphicData>
        </a:graphic>
      </p:graphicFrame>
      <p:sp>
        <p:nvSpPr>
          <p:cNvPr id="98307" name="Rectangle 3"/>
          <p:cNvSpPr>
            <a:spLocks noGrp="1" noChangeArrowheads="1"/>
          </p:cNvSpPr>
          <p:nvPr>
            <p:ph type="title"/>
          </p:nvPr>
        </p:nvSpPr>
        <p:spPr>
          <a:xfrm>
            <a:off x="2638390" y="57613"/>
            <a:ext cx="6917871" cy="990015"/>
          </a:xfrm>
        </p:spPr>
        <p:txBody>
          <a:bodyPr>
            <a:spAutoFit/>
          </a:bodyPr>
          <a:lstStyle/>
          <a:p>
            <a:pPr algn="ctr">
              <a:lnSpc>
                <a:spcPts val="3500"/>
              </a:lnSpc>
            </a:pPr>
            <a:r>
              <a:rPr lang="en-US" altLang="en-US" sz="3600" b="1" dirty="0">
                <a:latin typeface="+mn-lt"/>
              </a:rPr>
              <a:t>Ethanol Supply: The Effect on Corn Supply and on Gasoline Supply</a:t>
            </a:r>
          </a:p>
        </p:txBody>
      </p:sp>
    </p:spTree>
    <p:extLst>
      <p:ext uri="{BB962C8B-B14F-4D97-AF65-F5344CB8AC3E}">
        <p14:creationId xmlns:p14="http://schemas.microsoft.com/office/powerpoint/2010/main" val="20564819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Box 4"/>
          <p:cNvSpPr txBox="1">
            <a:spLocks noChangeArrowheads="1"/>
          </p:cNvSpPr>
          <p:nvPr/>
        </p:nvSpPr>
        <p:spPr bwMode="auto">
          <a:xfrm>
            <a:off x="962193" y="1359818"/>
            <a:ext cx="10696407" cy="52014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Comic Sans MS" charset="0"/>
                <a:ea typeface="ＭＳ Ｐゴシック" charset="-128"/>
              </a:defRPr>
            </a:lvl1pPr>
            <a:lvl2pPr marL="742950" indent="-285750">
              <a:defRPr sz="3200">
                <a:solidFill>
                  <a:schemeClr val="tx1"/>
                </a:solidFill>
                <a:latin typeface="Comic Sans MS" charset="0"/>
                <a:ea typeface="ＭＳ Ｐゴシック" charset="-128"/>
              </a:defRPr>
            </a:lvl2pPr>
            <a:lvl3pPr marL="1143000" indent="-228600">
              <a:defRPr sz="3200">
                <a:solidFill>
                  <a:schemeClr val="tx1"/>
                </a:solidFill>
                <a:latin typeface="Comic Sans MS" charset="0"/>
                <a:ea typeface="ＭＳ Ｐゴシック" charset="-128"/>
              </a:defRPr>
            </a:lvl3pPr>
            <a:lvl4pPr marL="1600200" indent="-228600">
              <a:defRPr sz="3200">
                <a:solidFill>
                  <a:schemeClr val="tx1"/>
                </a:solidFill>
                <a:latin typeface="Comic Sans MS" charset="0"/>
                <a:ea typeface="ＭＳ Ｐゴシック" charset="-128"/>
              </a:defRPr>
            </a:lvl4pPr>
            <a:lvl5pPr marL="2057400" indent="-228600">
              <a:defRPr sz="32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32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32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32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3200">
                <a:solidFill>
                  <a:schemeClr val="tx1"/>
                </a:solidFill>
                <a:latin typeface="Comic Sans MS" charset="0"/>
                <a:ea typeface="ＭＳ Ｐゴシック" charset="-128"/>
              </a:defRPr>
            </a:lvl9pPr>
          </a:lstStyle>
          <a:p>
            <a:r>
              <a:rPr lang="en-US" altLang="en-US" sz="2800" dirty="0">
                <a:latin typeface="+mn-lt"/>
              </a:rPr>
              <a:t>First Generation Biofuels</a:t>
            </a:r>
          </a:p>
          <a:p>
            <a:pPr marL="625475" indent="-276225">
              <a:buFont typeface="Arial" panose="020B0604020202020204" pitchFamily="34" charset="0"/>
              <a:buChar char="•"/>
            </a:pPr>
            <a:r>
              <a:rPr lang="en-US" altLang="en-US" sz="2400" dirty="0">
                <a:latin typeface="+mn-lt"/>
              </a:rPr>
              <a:t>Oils for diesel</a:t>
            </a:r>
          </a:p>
          <a:p>
            <a:pPr marL="625475" indent="-276225">
              <a:buFont typeface="Arial" panose="020B0604020202020204" pitchFamily="34" charset="0"/>
              <a:buChar char="•"/>
            </a:pPr>
            <a:r>
              <a:rPr lang="en-US" altLang="en-US" sz="2400" dirty="0">
                <a:latin typeface="+mn-lt"/>
              </a:rPr>
              <a:t>Grains are used to produce ethanol</a:t>
            </a:r>
          </a:p>
          <a:p>
            <a:pPr marL="625475" indent="288925">
              <a:buFont typeface="Arial" panose="020B0604020202020204" pitchFamily="34" charset="0"/>
              <a:buChar char="•"/>
              <a:tabLst>
                <a:tab pos="914400" algn="l"/>
              </a:tabLst>
            </a:pPr>
            <a:r>
              <a:rPr lang="en-US" altLang="en-US" sz="2400" dirty="0">
                <a:latin typeface="+mn-lt"/>
              </a:rPr>
              <a:t>Food versus fuel</a:t>
            </a:r>
          </a:p>
          <a:p>
            <a:endParaRPr lang="en-US" altLang="en-US" sz="2800" dirty="0">
              <a:latin typeface="+mn-lt"/>
            </a:endParaRPr>
          </a:p>
          <a:p>
            <a:r>
              <a:rPr lang="en-US" altLang="en-US" sz="2800" b="1" dirty="0">
                <a:latin typeface="+mn-lt"/>
              </a:rPr>
              <a:t>Second Generation Biofuels</a:t>
            </a:r>
          </a:p>
          <a:p>
            <a:pPr marL="625475" indent="-276225">
              <a:buFont typeface="Arial" panose="020B0604020202020204" pitchFamily="34" charset="0"/>
              <a:buChar char="•"/>
            </a:pPr>
            <a:r>
              <a:rPr lang="en-US" altLang="en-US" sz="2400" b="1" dirty="0">
                <a:latin typeface="+mn-lt"/>
              </a:rPr>
              <a:t>Using agricultural wastes </a:t>
            </a:r>
            <a:r>
              <a:rPr lang="en-US" altLang="en-US" sz="2400" b="1" dirty="0">
                <a:latin typeface="+mn-lt"/>
                <a:sym typeface="Wingdings" charset="2"/>
              </a:rPr>
              <a:t> </a:t>
            </a:r>
            <a:r>
              <a:rPr lang="en-US" altLang="en-US" sz="2400" b="1" dirty="0" err="1">
                <a:latin typeface="+mn-lt"/>
              </a:rPr>
              <a:t>lignocellulosics</a:t>
            </a:r>
            <a:endParaRPr lang="en-US" altLang="en-US" sz="2400" b="1" dirty="0">
              <a:latin typeface="+mn-lt"/>
            </a:endParaRPr>
          </a:p>
          <a:p>
            <a:pPr marL="625475" indent="288925">
              <a:buFont typeface="Arial" panose="020B0604020202020204" pitchFamily="34" charset="0"/>
              <a:buChar char="•"/>
            </a:pPr>
            <a:r>
              <a:rPr lang="en-US" altLang="en-US" sz="2400" b="1" dirty="0" err="1">
                <a:latin typeface="+mn-lt"/>
              </a:rPr>
              <a:t>Lignocellulosics</a:t>
            </a:r>
            <a:r>
              <a:rPr lang="en-US" altLang="en-US" sz="2400" b="1" dirty="0">
                <a:latin typeface="+mn-lt"/>
              </a:rPr>
              <a:t> from </a:t>
            </a:r>
            <a:r>
              <a:rPr lang="en-US" altLang="en-US" sz="2400" b="1" dirty="0" err="1">
                <a:latin typeface="+mn-lt"/>
              </a:rPr>
              <a:t>agrowaste</a:t>
            </a:r>
            <a:endParaRPr lang="en-US" altLang="en-US" sz="2400" b="1" dirty="0">
              <a:latin typeface="+mn-lt"/>
            </a:endParaRPr>
          </a:p>
          <a:p>
            <a:pPr marL="625475" indent="288925">
              <a:buFont typeface="Arial" panose="020B0604020202020204" pitchFamily="34" charset="0"/>
              <a:buChar char="•"/>
            </a:pPr>
            <a:r>
              <a:rPr lang="en-US" altLang="en-US" sz="2400" b="1" dirty="0">
                <a:latin typeface="+mn-lt"/>
              </a:rPr>
              <a:t>Grasses</a:t>
            </a:r>
          </a:p>
          <a:p>
            <a:pPr marL="914400" indent="288925">
              <a:buFont typeface="Arial" panose="020B0604020202020204" pitchFamily="34" charset="0"/>
              <a:buChar char="•"/>
            </a:pPr>
            <a:r>
              <a:rPr lang="en-US" altLang="en-US" sz="2400" b="1" dirty="0">
                <a:latin typeface="+mn-lt"/>
              </a:rPr>
              <a:t>These crops were not domesticated for use as biofuels</a:t>
            </a:r>
          </a:p>
          <a:p>
            <a:pPr marL="914400" indent="288925">
              <a:buFont typeface="Arial" panose="020B0604020202020204" pitchFamily="34" charset="0"/>
              <a:buChar char="•"/>
            </a:pPr>
            <a:endParaRPr lang="en-US" altLang="en-US" sz="2800" dirty="0">
              <a:latin typeface="+mn-lt"/>
            </a:endParaRPr>
          </a:p>
          <a:p>
            <a:r>
              <a:rPr lang="en-US" altLang="en-US" sz="2800" dirty="0">
                <a:latin typeface="+mn-lt"/>
              </a:rPr>
              <a:t>Third Generation Biofuels (looking to the future)</a:t>
            </a:r>
          </a:p>
          <a:p>
            <a:pPr marL="685800" indent="-336550">
              <a:buFont typeface="Arial" panose="020B0604020202020204" pitchFamily="34" charset="0"/>
              <a:buChar char="•"/>
            </a:pPr>
            <a:r>
              <a:rPr lang="en-US" altLang="en-US" sz="2400" dirty="0">
                <a:latin typeface="+mn-lt"/>
              </a:rPr>
              <a:t>Algae</a:t>
            </a:r>
          </a:p>
        </p:txBody>
      </p:sp>
      <p:sp>
        <p:nvSpPr>
          <p:cNvPr id="2" name="TextBox 1"/>
          <p:cNvSpPr txBox="1"/>
          <p:nvPr/>
        </p:nvSpPr>
        <p:spPr>
          <a:xfrm>
            <a:off x="4304016" y="184167"/>
            <a:ext cx="3584636" cy="707886"/>
          </a:xfrm>
          <a:prstGeom prst="rect">
            <a:avLst/>
          </a:prstGeom>
          <a:noFill/>
        </p:spPr>
        <p:txBody>
          <a:bodyPr wrap="none" rtlCol="0">
            <a:spAutoFit/>
          </a:bodyPr>
          <a:lstStyle/>
          <a:p>
            <a:pPr algn="ctr"/>
            <a:r>
              <a:rPr lang="en-US" sz="4000" b="1" dirty="0"/>
              <a:t>Types of Biofuel</a:t>
            </a:r>
          </a:p>
        </p:txBody>
      </p:sp>
    </p:spTree>
    <p:extLst>
      <p:ext uri="{BB962C8B-B14F-4D97-AF65-F5344CB8AC3E}">
        <p14:creationId xmlns:p14="http://schemas.microsoft.com/office/powerpoint/2010/main" val="2387934187"/>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291255" y="191273"/>
            <a:ext cx="11625943" cy="707886"/>
          </a:xfrm>
        </p:spPr>
        <p:txBody>
          <a:bodyPr wrap="square">
            <a:spAutoFit/>
          </a:bodyPr>
          <a:lstStyle/>
          <a:p>
            <a:pPr algn="ctr">
              <a:lnSpc>
                <a:spcPct val="100000"/>
              </a:lnSpc>
            </a:pPr>
            <a:r>
              <a:rPr lang="en-US" altLang="en-US" sz="4000" b="1" dirty="0">
                <a:latin typeface="+mn-lt"/>
              </a:rPr>
              <a:t>Second Generation Biofuels: Cellulosic Feedstock</a:t>
            </a:r>
          </a:p>
        </p:txBody>
      </p:sp>
      <p:pic>
        <p:nvPicPr>
          <p:cNvPr id="7578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66426" y="1786689"/>
            <a:ext cx="2438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2" name="Picture 6"/>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1295605" y="1786689"/>
            <a:ext cx="22860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3"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04226" y="1786689"/>
            <a:ext cx="2362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A4C16DD4-40B8-41AF-BF42-FFDF0006545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581605" y="1786689"/>
            <a:ext cx="2522621" cy="3886200"/>
          </a:xfrm>
          <a:prstGeom prst="rect">
            <a:avLst/>
          </a:prstGeom>
        </p:spPr>
      </p:pic>
      <p:sp>
        <p:nvSpPr>
          <p:cNvPr id="5" name="TextBox 4">
            <a:extLst>
              <a:ext uri="{FF2B5EF4-FFF2-40B4-BE49-F238E27FC236}">
                <a16:creationId xmlns:a16="http://schemas.microsoft.com/office/drawing/2014/main" id="{EBE0A6E0-9916-4E9C-AF6E-37E260D79886}"/>
              </a:ext>
            </a:extLst>
          </p:cNvPr>
          <p:cNvSpPr txBox="1"/>
          <p:nvPr/>
        </p:nvSpPr>
        <p:spPr>
          <a:xfrm>
            <a:off x="1620015" y="5770605"/>
            <a:ext cx="1637179" cy="461665"/>
          </a:xfrm>
          <a:prstGeom prst="rect">
            <a:avLst/>
          </a:prstGeom>
          <a:noFill/>
        </p:spPr>
        <p:txBody>
          <a:bodyPr wrap="none" rtlCol="0">
            <a:spAutoFit/>
          </a:bodyPr>
          <a:lstStyle/>
          <a:p>
            <a:pPr algn="ctr"/>
            <a:r>
              <a:rPr lang="en-US" sz="2400" dirty="0"/>
              <a:t>Switchgrass</a:t>
            </a:r>
          </a:p>
        </p:txBody>
      </p:sp>
      <p:sp>
        <p:nvSpPr>
          <p:cNvPr id="6" name="TextBox 5">
            <a:extLst>
              <a:ext uri="{FF2B5EF4-FFF2-40B4-BE49-F238E27FC236}">
                <a16:creationId xmlns:a16="http://schemas.microsoft.com/office/drawing/2014/main" id="{CCFD9729-096F-4BF0-90FB-3F58EC797F32}"/>
              </a:ext>
            </a:extLst>
          </p:cNvPr>
          <p:cNvSpPr txBox="1"/>
          <p:nvPr/>
        </p:nvSpPr>
        <p:spPr>
          <a:xfrm>
            <a:off x="3942700" y="5762712"/>
            <a:ext cx="1800429" cy="461665"/>
          </a:xfrm>
          <a:prstGeom prst="rect">
            <a:avLst/>
          </a:prstGeom>
          <a:noFill/>
        </p:spPr>
        <p:txBody>
          <a:bodyPr wrap="none" rtlCol="0">
            <a:spAutoFit/>
          </a:bodyPr>
          <a:lstStyle/>
          <a:p>
            <a:pPr algn="ctr"/>
            <a:r>
              <a:rPr lang="en-US" sz="2400" dirty="0"/>
              <a:t>Wheat Straw</a:t>
            </a:r>
          </a:p>
        </p:txBody>
      </p:sp>
      <p:sp>
        <p:nvSpPr>
          <p:cNvPr id="7" name="TextBox 6">
            <a:extLst>
              <a:ext uri="{FF2B5EF4-FFF2-40B4-BE49-F238E27FC236}">
                <a16:creationId xmlns:a16="http://schemas.microsoft.com/office/drawing/2014/main" id="{ED6FDFDE-D556-4C31-B8D1-ED8C279E81A6}"/>
              </a:ext>
            </a:extLst>
          </p:cNvPr>
          <p:cNvSpPr txBox="1"/>
          <p:nvPr/>
        </p:nvSpPr>
        <p:spPr>
          <a:xfrm>
            <a:off x="6340868" y="5770605"/>
            <a:ext cx="1888915" cy="461665"/>
          </a:xfrm>
          <a:prstGeom prst="rect">
            <a:avLst/>
          </a:prstGeom>
          <a:noFill/>
        </p:spPr>
        <p:txBody>
          <a:bodyPr wrap="none" rtlCol="0">
            <a:spAutoFit/>
          </a:bodyPr>
          <a:lstStyle/>
          <a:p>
            <a:pPr algn="ctr"/>
            <a:r>
              <a:rPr lang="en-US" sz="2400" dirty="0"/>
              <a:t>Hybrid Poplar</a:t>
            </a:r>
          </a:p>
        </p:txBody>
      </p:sp>
      <p:sp>
        <p:nvSpPr>
          <p:cNvPr id="8" name="TextBox 7">
            <a:extLst>
              <a:ext uri="{FF2B5EF4-FFF2-40B4-BE49-F238E27FC236}">
                <a16:creationId xmlns:a16="http://schemas.microsoft.com/office/drawing/2014/main" id="{07ABDC09-4014-439A-83DF-66669737A92C}"/>
              </a:ext>
            </a:extLst>
          </p:cNvPr>
          <p:cNvSpPr txBox="1"/>
          <p:nvPr/>
        </p:nvSpPr>
        <p:spPr>
          <a:xfrm>
            <a:off x="8904130" y="5770605"/>
            <a:ext cx="1562992" cy="461665"/>
          </a:xfrm>
          <a:prstGeom prst="rect">
            <a:avLst/>
          </a:prstGeom>
          <a:noFill/>
        </p:spPr>
        <p:txBody>
          <a:bodyPr wrap="none" rtlCol="0">
            <a:spAutoFit/>
          </a:bodyPr>
          <a:lstStyle/>
          <a:p>
            <a:pPr algn="ctr"/>
            <a:r>
              <a:rPr lang="en-US" sz="2400" dirty="0"/>
              <a:t>Corn Stalks</a:t>
            </a:r>
          </a:p>
        </p:txBody>
      </p:sp>
      <p:sp>
        <p:nvSpPr>
          <p:cNvPr id="9" name="TextBox 8">
            <a:extLst>
              <a:ext uri="{FF2B5EF4-FFF2-40B4-BE49-F238E27FC236}">
                <a16:creationId xmlns:a16="http://schemas.microsoft.com/office/drawing/2014/main" id="{A23E1B47-8927-448F-B711-34E28E904769}"/>
              </a:ext>
            </a:extLst>
          </p:cNvPr>
          <p:cNvSpPr txBox="1"/>
          <p:nvPr/>
        </p:nvSpPr>
        <p:spPr>
          <a:xfrm>
            <a:off x="667542" y="6453146"/>
            <a:ext cx="3542124" cy="276999"/>
          </a:xfrm>
          <a:prstGeom prst="rect">
            <a:avLst/>
          </a:prstGeom>
          <a:noFill/>
        </p:spPr>
        <p:txBody>
          <a:bodyPr wrap="none" rtlCol="0">
            <a:spAutoFit/>
          </a:bodyPr>
          <a:lstStyle/>
          <a:p>
            <a:r>
              <a:rPr lang="en-US" sz="1200" dirty="0">
                <a:solidFill>
                  <a:schemeClr val="bg1">
                    <a:lumMod val="50000"/>
                  </a:schemeClr>
                </a:solidFill>
              </a:rPr>
              <a:t>Image, Wikimedia Commons, Author: David </a:t>
            </a:r>
            <a:r>
              <a:rPr lang="en-US" sz="1200" dirty="0" err="1">
                <a:solidFill>
                  <a:schemeClr val="bg1">
                    <a:lumMod val="50000"/>
                  </a:schemeClr>
                </a:solidFill>
              </a:rPr>
              <a:t>Hawgood</a:t>
            </a:r>
            <a:endParaRPr lang="en-US" sz="1200" dirty="0">
              <a:solidFill>
                <a:schemeClr val="bg1">
                  <a:lumMod val="50000"/>
                </a:schemeClr>
              </a:solidFill>
            </a:endParaRPr>
          </a:p>
        </p:txBody>
      </p:sp>
    </p:spTree>
    <p:extLst>
      <p:ext uri="{BB962C8B-B14F-4D97-AF65-F5344CB8AC3E}">
        <p14:creationId xmlns:p14="http://schemas.microsoft.com/office/powerpoint/2010/main" val="5046939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189054"/>
            <a:ext cx="7183582" cy="707886"/>
          </a:xfrm>
        </p:spPr>
        <p:txBody>
          <a:bodyPr wrap="square">
            <a:spAutoFit/>
          </a:bodyPr>
          <a:lstStyle/>
          <a:p>
            <a:pPr algn="ctr">
              <a:lnSpc>
                <a:spcPct val="100000"/>
              </a:lnSpc>
            </a:pPr>
            <a:r>
              <a:rPr lang="en-US" sz="4000" b="1" dirty="0">
                <a:latin typeface="+mn-lt"/>
              </a:rPr>
              <a:t>Second Generation Biofuels</a:t>
            </a:r>
          </a:p>
        </p:txBody>
      </p:sp>
      <p:sp>
        <p:nvSpPr>
          <p:cNvPr id="3" name="Content Placeholder 2"/>
          <p:cNvSpPr>
            <a:spLocks noGrp="1"/>
          </p:cNvSpPr>
          <p:nvPr>
            <p:ph idx="1"/>
          </p:nvPr>
        </p:nvSpPr>
        <p:spPr>
          <a:xfrm>
            <a:off x="1020584" y="1474932"/>
            <a:ext cx="10314165" cy="3754874"/>
          </a:xfrm>
        </p:spPr>
        <p:txBody>
          <a:bodyPr wrap="square">
            <a:spAutoFit/>
          </a:bodyPr>
          <a:lstStyle/>
          <a:p>
            <a:pPr marL="0" lvl="1" indent="0">
              <a:lnSpc>
                <a:spcPct val="100000"/>
              </a:lnSpc>
              <a:spcBef>
                <a:spcPts val="600"/>
              </a:spcBef>
              <a:buNone/>
            </a:pPr>
            <a:r>
              <a:rPr lang="en-US" sz="2800" dirty="0"/>
              <a:t>To qualify as second generation, a feedstock must not be suitable for human consumption and meet the following criteria:</a:t>
            </a:r>
          </a:p>
          <a:p>
            <a:pPr marL="0" lvl="1" indent="0">
              <a:lnSpc>
                <a:spcPct val="100000"/>
              </a:lnSpc>
              <a:spcBef>
                <a:spcPts val="600"/>
              </a:spcBef>
              <a:buNone/>
            </a:pPr>
            <a:endParaRPr lang="en-US" sz="800" dirty="0"/>
          </a:p>
          <a:p>
            <a:pPr marL="742950" lvl="2" indent="-342900">
              <a:lnSpc>
                <a:spcPct val="100000"/>
              </a:lnSpc>
              <a:spcBef>
                <a:spcPts val="600"/>
              </a:spcBef>
            </a:pPr>
            <a:r>
              <a:rPr lang="en-US" sz="2400" dirty="0"/>
              <a:t>Should grow on marginal (non-agricultural) land.</a:t>
            </a:r>
          </a:p>
          <a:p>
            <a:pPr marL="742950" lvl="2" indent="-342900">
              <a:lnSpc>
                <a:spcPct val="100000"/>
              </a:lnSpc>
              <a:spcBef>
                <a:spcPts val="600"/>
              </a:spcBef>
            </a:pPr>
            <a:r>
              <a:rPr lang="en-US" sz="2400" dirty="0"/>
              <a:t>Should not require large amounts of water or fertilizer.</a:t>
            </a:r>
          </a:p>
          <a:p>
            <a:pPr marL="742950" lvl="2" indent="-342900">
              <a:lnSpc>
                <a:spcPct val="100000"/>
              </a:lnSpc>
              <a:spcBef>
                <a:spcPts val="600"/>
              </a:spcBef>
            </a:pPr>
            <a:r>
              <a:rPr lang="en-US" sz="2400" dirty="0"/>
              <a:t>Certain food products can become second generation fuels when they are no longer useful for consumption:</a:t>
            </a:r>
          </a:p>
          <a:p>
            <a:pPr marL="1657350" lvl="4" indent="-342900">
              <a:lnSpc>
                <a:spcPct val="100000"/>
              </a:lnSpc>
              <a:spcBef>
                <a:spcPts val="600"/>
              </a:spcBef>
            </a:pPr>
            <a:r>
              <a:rPr lang="en-US" sz="2400" dirty="0"/>
              <a:t>Waste vegetable oil (2</a:t>
            </a:r>
            <a:r>
              <a:rPr lang="en-US" sz="2400" baseline="30000" dirty="0"/>
              <a:t>nd</a:t>
            </a:r>
            <a:r>
              <a:rPr lang="en-US" sz="2400" dirty="0"/>
              <a:t> generation feedstock).</a:t>
            </a:r>
          </a:p>
          <a:p>
            <a:pPr marL="1657350" lvl="4" indent="-342900">
              <a:lnSpc>
                <a:spcPct val="100000"/>
              </a:lnSpc>
              <a:spcBef>
                <a:spcPts val="600"/>
              </a:spcBef>
            </a:pPr>
            <a:r>
              <a:rPr lang="en-US" sz="2400" dirty="0"/>
              <a:t>Virgin vegetable oil (1</a:t>
            </a:r>
            <a:r>
              <a:rPr lang="en-US" sz="2400" baseline="30000" dirty="0"/>
              <a:t>st</a:t>
            </a:r>
            <a:r>
              <a:rPr lang="en-US" sz="2400" dirty="0"/>
              <a:t> generation feedstock).</a:t>
            </a:r>
          </a:p>
        </p:txBody>
      </p:sp>
    </p:spTree>
    <p:extLst>
      <p:ext uri="{BB962C8B-B14F-4D97-AF65-F5344CB8AC3E}">
        <p14:creationId xmlns:p14="http://schemas.microsoft.com/office/powerpoint/2010/main" val="10835290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descr="Fi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9026" y="3089324"/>
            <a:ext cx="6175374" cy="2295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4"/>
          <p:cNvSpPr>
            <a:spLocks noChangeArrowheads="1"/>
          </p:cNvSpPr>
          <p:nvPr/>
        </p:nvSpPr>
        <p:spPr bwMode="auto">
          <a:xfrm>
            <a:off x="647990" y="6271491"/>
            <a:ext cx="39378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omic Sans MS" charset="0"/>
                <a:ea typeface="ＭＳ Ｐゴシック" charset="-128"/>
              </a:defRPr>
            </a:lvl1pPr>
            <a:lvl2pPr marL="742950" indent="-285750">
              <a:defRPr sz="3200">
                <a:solidFill>
                  <a:schemeClr val="tx1"/>
                </a:solidFill>
                <a:latin typeface="Comic Sans MS" charset="0"/>
                <a:ea typeface="ＭＳ Ｐゴシック" charset="-128"/>
              </a:defRPr>
            </a:lvl2pPr>
            <a:lvl3pPr marL="1143000" indent="-228600">
              <a:defRPr sz="3200">
                <a:solidFill>
                  <a:schemeClr val="tx1"/>
                </a:solidFill>
                <a:latin typeface="Comic Sans MS" charset="0"/>
                <a:ea typeface="ＭＳ Ｐゴシック" charset="-128"/>
              </a:defRPr>
            </a:lvl3pPr>
            <a:lvl4pPr marL="1600200" indent="-228600">
              <a:defRPr sz="3200">
                <a:solidFill>
                  <a:schemeClr val="tx1"/>
                </a:solidFill>
                <a:latin typeface="Comic Sans MS" charset="0"/>
                <a:ea typeface="ＭＳ Ｐゴシック" charset="-128"/>
              </a:defRPr>
            </a:lvl4pPr>
            <a:lvl5pPr marL="2057400" indent="-228600">
              <a:defRPr sz="32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32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32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32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3200">
                <a:solidFill>
                  <a:schemeClr val="tx1"/>
                </a:solidFill>
                <a:latin typeface="Comic Sans MS" charset="0"/>
                <a:ea typeface="ＭＳ Ｐゴシック" charset="-128"/>
              </a:defRPr>
            </a:lvl9pPr>
          </a:lstStyle>
          <a:p>
            <a:r>
              <a:rPr lang="en-US" altLang="en-US" sz="1400" dirty="0">
                <a:solidFill>
                  <a:schemeClr val="bg1">
                    <a:lumMod val="50000"/>
                  </a:schemeClr>
                </a:solidFill>
                <a:latin typeface="+mn-lt"/>
              </a:rPr>
              <a:t>Data of Lee et al. and Muir et al, collated in </a:t>
            </a:r>
            <a:r>
              <a:rPr lang="en-US" altLang="en-US" sz="1400" dirty="0" err="1">
                <a:solidFill>
                  <a:schemeClr val="bg1">
                    <a:lumMod val="50000"/>
                  </a:schemeClr>
                </a:solidFill>
                <a:latin typeface="+mn-lt"/>
              </a:rPr>
              <a:t>Gressel</a:t>
            </a:r>
            <a:r>
              <a:rPr lang="en-US" altLang="en-US" sz="1400" dirty="0">
                <a:solidFill>
                  <a:schemeClr val="bg1">
                    <a:lumMod val="50000"/>
                  </a:schemeClr>
                </a:solidFill>
                <a:latin typeface="+mn-lt"/>
              </a:rPr>
              <a:t>,</a:t>
            </a:r>
          </a:p>
          <a:p>
            <a:r>
              <a:rPr lang="ja-JP" altLang="en-US" sz="1400" dirty="0">
                <a:solidFill>
                  <a:schemeClr val="bg1">
                    <a:lumMod val="50000"/>
                  </a:schemeClr>
                </a:solidFill>
                <a:latin typeface="+mn-lt"/>
              </a:rPr>
              <a:t>“</a:t>
            </a:r>
            <a:r>
              <a:rPr lang="en-US" altLang="ja-JP" sz="1400" dirty="0">
                <a:solidFill>
                  <a:schemeClr val="bg1">
                    <a:lumMod val="50000"/>
                  </a:schemeClr>
                </a:solidFill>
                <a:latin typeface="+mn-lt"/>
              </a:rPr>
              <a:t>Genetic Glass Ceilings,  Hopkins, 2007</a:t>
            </a:r>
            <a:endParaRPr lang="en-US" altLang="en-US" sz="1400" dirty="0">
              <a:solidFill>
                <a:schemeClr val="bg1">
                  <a:lumMod val="50000"/>
                </a:schemeClr>
              </a:solidFill>
              <a:latin typeface="+mn-lt"/>
            </a:endParaRPr>
          </a:p>
        </p:txBody>
      </p:sp>
      <p:sp>
        <p:nvSpPr>
          <p:cNvPr id="2" name="TextBox 1"/>
          <p:cNvSpPr txBox="1"/>
          <p:nvPr/>
        </p:nvSpPr>
        <p:spPr>
          <a:xfrm>
            <a:off x="1712513" y="1711769"/>
            <a:ext cx="3708399" cy="830997"/>
          </a:xfrm>
          <a:prstGeom prst="rect">
            <a:avLst/>
          </a:prstGeom>
          <a:noFill/>
        </p:spPr>
        <p:txBody>
          <a:bodyPr wrap="square" rtlCol="0">
            <a:spAutoFit/>
          </a:bodyPr>
          <a:lstStyle/>
          <a:p>
            <a:pPr algn="ctr"/>
            <a:r>
              <a:rPr lang="en-US" sz="2400" dirty="0"/>
              <a:t>Switchgrass still needs water and fertilizer to grow.</a:t>
            </a:r>
          </a:p>
        </p:txBody>
      </p:sp>
      <p:graphicFrame>
        <p:nvGraphicFramePr>
          <p:cNvPr id="9" name="Group 3"/>
          <p:cNvGraphicFramePr>
            <a:graphicFrameLocks/>
          </p:cNvGraphicFramePr>
          <p:nvPr>
            <p:extLst>
              <p:ext uri="{D42A27DB-BD31-4B8C-83A1-F6EECF244321}">
                <p14:modId xmlns:p14="http://schemas.microsoft.com/office/powerpoint/2010/main" val="1255005298"/>
              </p:ext>
            </p:extLst>
          </p:nvPr>
        </p:nvGraphicFramePr>
        <p:xfrm>
          <a:off x="7244772" y="2891974"/>
          <a:ext cx="4102100" cy="2689925"/>
        </p:xfrm>
        <a:graphic>
          <a:graphicData uri="http://schemas.openxmlformats.org/drawingml/2006/table">
            <a:tbl>
              <a:tblPr/>
              <a:tblGrid>
                <a:gridCol w="799471">
                  <a:extLst>
                    <a:ext uri="{9D8B030D-6E8A-4147-A177-3AD203B41FA5}">
                      <a16:colId xmlns:a16="http://schemas.microsoft.com/office/drawing/2014/main" val="20000"/>
                    </a:ext>
                  </a:extLst>
                </a:gridCol>
                <a:gridCol w="1448429">
                  <a:extLst>
                    <a:ext uri="{9D8B030D-6E8A-4147-A177-3AD203B41FA5}">
                      <a16:colId xmlns:a16="http://schemas.microsoft.com/office/drawing/2014/main" val="20001"/>
                    </a:ext>
                  </a:extLst>
                </a:gridCol>
                <a:gridCol w="1854200">
                  <a:extLst>
                    <a:ext uri="{9D8B030D-6E8A-4147-A177-3AD203B41FA5}">
                      <a16:colId xmlns:a16="http://schemas.microsoft.com/office/drawing/2014/main" val="20002"/>
                    </a:ext>
                  </a:extLst>
                </a:gridCol>
              </a:tblGrid>
              <a:tr h="711989">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80000"/>
                        </a:lnSpc>
                        <a:spcBef>
                          <a:spcPct val="20000"/>
                        </a:spcBef>
                        <a:spcAft>
                          <a:spcPct val="0"/>
                        </a:spcAft>
                        <a:buClrTx/>
                        <a:buSzTx/>
                        <a:buFontTx/>
                        <a:buNone/>
                        <a:tabLst/>
                      </a:pPr>
                      <a:r>
                        <a:rPr kumimoji="0" lang="en-US" altLang="en-US" sz="1800" b="0" i="0" u="none" strike="noStrike" cap="none" normalizeH="0" baseline="0" dirty="0">
                          <a:ln>
                            <a:noFill/>
                          </a:ln>
                          <a:solidFill>
                            <a:schemeClr val="tx1"/>
                          </a:solidFill>
                          <a:effectLst>
                            <a:outerShdw blurRad="38100" dist="38100" dir="2700000" algn="tl">
                              <a:srgbClr val="C0C0C0"/>
                            </a:outerShdw>
                          </a:effectLst>
                          <a:latin typeface="Arial" charset="0"/>
                        </a:rPr>
                        <a:t>kg ha</a:t>
                      </a:r>
                      <a:r>
                        <a:rPr kumimoji="0" lang="en-US" altLang="en-US" sz="1800" b="0" i="0" u="none" strike="noStrike" cap="none" normalizeH="0" baseline="30000" dirty="0">
                          <a:ln>
                            <a:noFill/>
                          </a:ln>
                          <a:solidFill>
                            <a:schemeClr val="tx1"/>
                          </a:solidFill>
                          <a:effectLst>
                            <a:outerShdw blurRad="38100" dist="38100" dir="2700000" algn="tl">
                              <a:srgbClr val="C0C0C0"/>
                            </a:outerShdw>
                          </a:effectLst>
                          <a:latin typeface="Arial" charset="0"/>
                        </a:rPr>
                        <a:t>-1</a:t>
                      </a:r>
                      <a:r>
                        <a:rPr kumimoji="0" lang="en-US" altLang="en-US" sz="1800" b="0" i="0" u="none" strike="noStrike" cap="none" normalizeH="0" baseline="0" dirty="0">
                          <a:ln>
                            <a:noFill/>
                          </a:ln>
                          <a:solidFill>
                            <a:schemeClr val="tx1"/>
                          </a:solidFill>
                          <a:effectLst>
                            <a:outerShdw blurRad="38100" dist="38100" dir="2700000" algn="tl">
                              <a:srgbClr val="C0C0C0"/>
                            </a:outerShdw>
                          </a:effectLst>
                          <a:latin typeface="Arial" charset="0"/>
                        </a:rPr>
                        <a:t> yr</a:t>
                      </a:r>
                      <a:r>
                        <a:rPr kumimoji="0" lang="en-US" altLang="en-US" sz="1800" b="0" i="0" u="none" strike="noStrike" cap="none" normalizeH="0" baseline="30000" dirty="0">
                          <a:ln>
                            <a:noFill/>
                          </a:ln>
                          <a:solidFill>
                            <a:schemeClr val="tx1"/>
                          </a:solidFill>
                          <a:effectLst>
                            <a:outerShdw blurRad="38100" dist="38100" dir="2700000" algn="tl">
                              <a:srgbClr val="C0C0C0"/>
                            </a:outerShdw>
                          </a:effectLst>
                          <a:latin typeface="Arial" charset="0"/>
                        </a:rPr>
                        <a:t>-1</a:t>
                      </a:r>
                      <a:endParaRPr kumimoji="0" lang="en-US" altLang="en-US" sz="1800" b="0" i="0" u="none" strike="noStrike" cap="none" normalizeH="0" baseline="0" dirty="0">
                        <a:ln>
                          <a:noFill/>
                        </a:ln>
                        <a:solidFill>
                          <a:schemeClr val="tx1"/>
                        </a:solidFill>
                        <a:effectLst>
                          <a:outerShdw blurRad="38100" dist="38100" dir="2700000" algn="tl">
                            <a:srgbClr val="C0C0C0"/>
                          </a:outerShdw>
                        </a:effectLst>
                        <a:latin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8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outerShdw blurRad="38100" dist="38100" dir="2700000" algn="tl">
                              <a:srgbClr val="C0C0C0"/>
                            </a:outerShdw>
                          </a:effectLst>
                          <a:latin typeface="Arial" charset="0"/>
                        </a:rPr>
                        <a:t>Corn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8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outerShdw blurRad="38100" dist="38100" dir="2700000" algn="tl">
                              <a:srgbClr val="C0C0C0"/>
                            </a:outerShdw>
                          </a:effectLst>
                          <a:latin typeface="Arial" charset="0"/>
                        </a:rPr>
                        <a:t>Switchgrass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84929">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2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outerShdw blurRad="38100" dist="38100" dir="2700000" algn="tl">
                              <a:srgbClr val="C0C0C0"/>
                            </a:outerShdw>
                          </a:effectLst>
                          <a:latin typeface="Arial" charset="0"/>
                        </a:rPr>
                        <a:t>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8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outerShdw blurRad="38100" dist="38100" dir="2700000" algn="tl">
                              <a:srgbClr val="C0C0C0"/>
                            </a:outerShdw>
                          </a:effectLst>
                          <a:latin typeface="Arial" charset="0"/>
                        </a:rPr>
                        <a:t>148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8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outerShdw blurRad="38100" dist="38100" dir="2700000" algn="tl">
                              <a:srgbClr val="C0C0C0"/>
                            </a:outerShdw>
                          </a:effectLst>
                          <a:latin typeface="Arial" charset="0"/>
                        </a:rPr>
                        <a:t>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92916">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2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outerShdw blurRad="38100" dist="38100" dir="2700000" algn="tl">
                              <a:srgbClr val="C0C0C0"/>
                            </a:outerShdw>
                          </a:effectLst>
                          <a:latin typeface="Arial" charset="0"/>
                        </a:rPr>
                        <a:t>P</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8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outerShdw blurRad="38100" dist="38100" dir="2700000" algn="tl">
                              <a:srgbClr val="C0C0C0"/>
                            </a:outerShdw>
                          </a:effectLst>
                          <a:latin typeface="Arial" charset="0"/>
                        </a:rPr>
                        <a:t>23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8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outerShdw blurRad="38100" dist="38100" dir="2700000" algn="tl">
                              <a:srgbClr val="C0C0C0"/>
                            </a:outerShdw>
                          </a:effectLst>
                          <a:latin typeface="Arial" charset="0"/>
                        </a:rPr>
                        <a:t>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92916">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2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outerShdw blurRad="38100" dist="38100" dir="2700000" algn="tl">
                              <a:srgbClr val="C0C0C0"/>
                            </a:outerShdw>
                          </a:effectLst>
                          <a:latin typeface="Arial" charset="0"/>
                        </a:rPr>
                        <a:t>K</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8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outerShdw blurRad="38100" dist="38100" dir="2700000" algn="tl">
                              <a:srgbClr val="C0C0C0"/>
                            </a:outerShdw>
                          </a:effectLst>
                          <a:latin typeface="Arial" charset="0"/>
                        </a:rPr>
                        <a:t>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8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outerShdw blurRad="38100" dist="38100" dir="2700000" algn="tl">
                              <a:srgbClr val="C0C0C0"/>
                            </a:outerShdw>
                          </a:effectLst>
                          <a:latin typeface="Arial" charset="0"/>
                        </a:rPr>
                        <a:t>6</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4" name="TextBox 3"/>
          <p:cNvSpPr txBox="1"/>
          <p:nvPr/>
        </p:nvSpPr>
        <p:spPr>
          <a:xfrm>
            <a:off x="7563269" y="1711770"/>
            <a:ext cx="3465106" cy="830997"/>
          </a:xfrm>
          <a:prstGeom prst="rect">
            <a:avLst/>
          </a:prstGeom>
          <a:noFill/>
        </p:spPr>
        <p:txBody>
          <a:bodyPr wrap="square" rtlCol="0">
            <a:spAutoFit/>
          </a:bodyPr>
          <a:lstStyle/>
          <a:p>
            <a:pPr algn="ctr"/>
            <a:r>
              <a:rPr lang="en-US" sz="2400" dirty="0"/>
              <a:t>Nutrients needed:</a:t>
            </a:r>
          </a:p>
          <a:p>
            <a:pPr algn="ctr"/>
            <a:r>
              <a:rPr lang="en-US" sz="2400" dirty="0"/>
              <a:t>corn versus switchgrass.</a:t>
            </a:r>
          </a:p>
        </p:txBody>
      </p:sp>
      <p:sp>
        <p:nvSpPr>
          <p:cNvPr id="6" name="TextBox 5">
            <a:extLst>
              <a:ext uri="{FF2B5EF4-FFF2-40B4-BE49-F238E27FC236}">
                <a16:creationId xmlns:a16="http://schemas.microsoft.com/office/drawing/2014/main" id="{58A4E088-7FE4-4C43-B6AA-9E99985D37EB}"/>
              </a:ext>
            </a:extLst>
          </p:cNvPr>
          <p:cNvSpPr txBox="1"/>
          <p:nvPr/>
        </p:nvSpPr>
        <p:spPr>
          <a:xfrm>
            <a:off x="3915775" y="2786182"/>
            <a:ext cx="2022541" cy="400110"/>
          </a:xfrm>
          <a:prstGeom prst="rect">
            <a:avLst/>
          </a:prstGeom>
          <a:noFill/>
        </p:spPr>
        <p:txBody>
          <a:bodyPr wrap="none" rtlCol="0">
            <a:spAutoFit/>
          </a:bodyPr>
          <a:lstStyle/>
          <a:p>
            <a:pPr algn="ctr"/>
            <a:r>
              <a:rPr lang="en-US" sz="2000" dirty="0"/>
              <a:t>Nitrogen fertilizer</a:t>
            </a:r>
          </a:p>
        </p:txBody>
      </p:sp>
      <p:sp>
        <p:nvSpPr>
          <p:cNvPr id="7" name="TextBox 6">
            <a:extLst>
              <a:ext uri="{FF2B5EF4-FFF2-40B4-BE49-F238E27FC236}">
                <a16:creationId xmlns:a16="http://schemas.microsoft.com/office/drawing/2014/main" id="{C64F370D-C8E3-4ECE-AA9D-B2E46B1FD20E}"/>
              </a:ext>
            </a:extLst>
          </p:cNvPr>
          <p:cNvSpPr txBox="1"/>
          <p:nvPr/>
        </p:nvSpPr>
        <p:spPr>
          <a:xfrm>
            <a:off x="1790669" y="2786182"/>
            <a:ext cx="826253" cy="400110"/>
          </a:xfrm>
          <a:prstGeom prst="rect">
            <a:avLst/>
          </a:prstGeom>
          <a:noFill/>
        </p:spPr>
        <p:txBody>
          <a:bodyPr wrap="none" rtlCol="0">
            <a:spAutoFit/>
          </a:bodyPr>
          <a:lstStyle/>
          <a:p>
            <a:pPr algn="ctr"/>
            <a:r>
              <a:rPr lang="en-US" sz="2000" dirty="0"/>
              <a:t>Water</a:t>
            </a:r>
          </a:p>
        </p:txBody>
      </p:sp>
      <p:sp>
        <p:nvSpPr>
          <p:cNvPr id="8" name="TextBox 7">
            <a:extLst>
              <a:ext uri="{FF2B5EF4-FFF2-40B4-BE49-F238E27FC236}">
                <a16:creationId xmlns:a16="http://schemas.microsoft.com/office/drawing/2014/main" id="{E9855A88-F28F-44C3-8AA0-EBA605E343DE}"/>
              </a:ext>
            </a:extLst>
          </p:cNvPr>
          <p:cNvSpPr txBox="1"/>
          <p:nvPr/>
        </p:nvSpPr>
        <p:spPr>
          <a:xfrm>
            <a:off x="3152153" y="206469"/>
            <a:ext cx="5858335" cy="707886"/>
          </a:xfrm>
          <a:prstGeom prst="rect">
            <a:avLst/>
          </a:prstGeom>
          <a:noFill/>
        </p:spPr>
        <p:txBody>
          <a:bodyPr wrap="none" rtlCol="0">
            <a:spAutoFit/>
          </a:bodyPr>
          <a:lstStyle/>
          <a:p>
            <a:pPr algn="ctr"/>
            <a:r>
              <a:rPr lang="en-US" sz="4000" b="1" dirty="0"/>
              <a:t>Switchgrass as a Feedstock</a:t>
            </a:r>
          </a:p>
        </p:txBody>
      </p:sp>
    </p:spTree>
    <p:extLst>
      <p:ext uri="{BB962C8B-B14F-4D97-AF65-F5344CB8AC3E}">
        <p14:creationId xmlns:p14="http://schemas.microsoft.com/office/powerpoint/2010/main" val="5418930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Box 4"/>
          <p:cNvSpPr txBox="1">
            <a:spLocks noChangeArrowheads="1"/>
          </p:cNvSpPr>
          <p:nvPr/>
        </p:nvSpPr>
        <p:spPr bwMode="auto">
          <a:xfrm>
            <a:off x="962193" y="1359818"/>
            <a:ext cx="10696407" cy="52014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Comic Sans MS" charset="0"/>
                <a:ea typeface="ＭＳ Ｐゴシック" charset="-128"/>
              </a:defRPr>
            </a:lvl1pPr>
            <a:lvl2pPr marL="742950" indent="-285750">
              <a:defRPr sz="3200">
                <a:solidFill>
                  <a:schemeClr val="tx1"/>
                </a:solidFill>
                <a:latin typeface="Comic Sans MS" charset="0"/>
                <a:ea typeface="ＭＳ Ｐゴシック" charset="-128"/>
              </a:defRPr>
            </a:lvl2pPr>
            <a:lvl3pPr marL="1143000" indent="-228600">
              <a:defRPr sz="3200">
                <a:solidFill>
                  <a:schemeClr val="tx1"/>
                </a:solidFill>
                <a:latin typeface="Comic Sans MS" charset="0"/>
                <a:ea typeface="ＭＳ Ｐゴシック" charset="-128"/>
              </a:defRPr>
            </a:lvl3pPr>
            <a:lvl4pPr marL="1600200" indent="-228600">
              <a:defRPr sz="3200">
                <a:solidFill>
                  <a:schemeClr val="tx1"/>
                </a:solidFill>
                <a:latin typeface="Comic Sans MS" charset="0"/>
                <a:ea typeface="ＭＳ Ｐゴシック" charset="-128"/>
              </a:defRPr>
            </a:lvl4pPr>
            <a:lvl5pPr marL="2057400" indent="-228600">
              <a:defRPr sz="32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32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32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32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3200">
                <a:solidFill>
                  <a:schemeClr val="tx1"/>
                </a:solidFill>
                <a:latin typeface="Comic Sans MS" charset="0"/>
                <a:ea typeface="ＭＳ Ｐゴシック" charset="-128"/>
              </a:defRPr>
            </a:lvl9pPr>
          </a:lstStyle>
          <a:p>
            <a:r>
              <a:rPr lang="en-US" altLang="en-US" sz="2800" dirty="0">
                <a:latin typeface="+mn-lt"/>
              </a:rPr>
              <a:t>First Generation Biofuels</a:t>
            </a:r>
          </a:p>
          <a:p>
            <a:pPr marL="625475" indent="-276225">
              <a:buFont typeface="Arial" panose="020B0604020202020204" pitchFamily="34" charset="0"/>
              <a:buChar char="•"/>
            </a:pPr>
            <a:r>
              <a:rPr lang="en-US" altLang="en-US" sz="2400" dirty="0">
                <a:latin typeface="+mn-lt"/>
              </a:rPr>
              <a:t>Oils for diesel</a:t>
            </a:r>
          </a:p>
          <a:p>
            <a:pPr marL="625475" indent="-276225">
              <a:buFont typeface="Arial" panose="020B0604020202020204" pitchFamily="34" charset="0"/>
              <a:buChar char="•"/>
            </a:pPr>
            <a:r>
              <a:rPr lang="en-US" altLang="en-US" sz="2400" dirty="0">
                <a:latin typeface="+mn-lt"/>
              </a:rPr>
              <a:t>Grains are used to produce ethanol</a:t>
            </a:r>
          </a:p>
          <a:p>
            <a:pPr marL="625475" indent="288925">
              <a:buFont typeface="Arial" panose="020B0604020202020204" pitchFamily="34" charset="0"/>
              <a:buChar char="•"/>
              <a:tabLst>
                <a:tab pos="914400" algn="l"/>
              </a:tabLst>
            </a:pPr>
            <a:r>
              <a:rPr lang="en-US" altLang="en-US" sz="2400" dirty="0">
                <a:latin typeface="+mn-lt"/>
              </a:rPr>
              <a:t>Food versus fuel</a:t>
            </a:r>
          </a:p>
          <a:p>
            <a:endParaRPr lang="en-US" altLang="en-US" sz="2800" dirty="0">
              <a:latin typeface="+mn-lt"/>
            </a:endParaRPr>
          </a:p>
          <a:p>
            <a:r>
              <a:rPr lang="en-US" altLang="en-US" sz="2800" dirty="0">
                <a:latin typeface="+mn-lt"/>
              </a:rPr>
              <a:t>Second Generation Biofuels</a:t>
            </a:r>
          </a:p>
          <a:p>
            <a:pPr marL="625475" indent="-276225">
              <a:buFont typeface="Arial" panose="020B0604020202020204" pitchFamily="34" charset="0"/>
              <a:buChar char="•"/>
            </a:pPr>
            <a:r>
              <a:rPr lang="en-US" altLang="en-US" sz="2400" dirty="0">
                <a:latin typeface="+mn-lt"/>
              </a:rPr>
              <a:t>Using agricultural wastes </a:t>
            </a:r>
            <a:r>
              <a:rPr lang="en-US" altLang="en-US" sz="2400" dirty="0">
                <a:latin typeface="+mn-lt"/>
                <a:sym typeface="Wingdings" charset="2"/>
              </a:rPr>
              <a:t> </a:t>
            </a:r>
            <a:r>
              <a:rPr lang="en-US" altLang="en-US" sz="2400" dirty="0" err="1">
                <a:latin typeface="+mn-lt"/>
              </a:rPr>
              <a:t>lignocellulosics</a:t>
            </a:r>
            <a:endParaRPr lang="en-US" altLang="en-US" sz="2400" dirty="0">
              <a:latin typeface="+mn-lt"/>
            </a:endParaRPr>
          </a:p>
          <a:p>
            <a:pPr marL="625475" indent="288925">
              <a:buFont typeface="Arial" panose="020B0604020202020204" pitchFamily="34" charset="0"/>
              <a:buChar char="•"/>
            </a:pPr>
            <a:r>
              <a:rPr lang="en-US" altLang="en-US" sz="2400" dirty="0" err="1">
                <a:latin typeface="+mn-lt"/>
              </a:rPr>
              <a:t>Lignocellulosics</a:t>
            </a:r>
            <a:r>
              <a:rPr lang="en-US" altLang="en-US" sz="2400" dirty="0">
                <a:latin typeface="+mn-lt"/>
              </a:rPr>
              <a:t> from </a:t>
            </a:r>
            <a:r>
              <a:rPr lang="en-US" altLang="en-US" sz="2400" dirty="0" err="1">
                <a:latin typeface="+mn-lt"/>
              </a:rPr>
              <a:t>agrowaste</a:t>
            </a:r>
            <a:endParaRPr lang="en-US" altLang="en-US" sz="2400" dirty="0">
              <a:latin typeface="+mn-lt"/>
            </a:endParaRPr>
          </a:p>
          <a:p>
            <a:pPr marL="625475" indent="288925">
              <a:buFont typeface="Arial" panose="020B0604020202020204" pitchFamily="34" charset="0"/>
              <a:buChar char="•"/>
            </a:pPr>
            <a:r>
              <a:rPr lang="en-US" altLang="en-US" sz="2400" dirty="0">
                <a:latin typeface="+mn-lt"/>
              </a:rPr>
              <a:t>Grasses</a:t>
            </a:r>
          </a:p>
          <a:p>
            <a:pPr marL="914400" indent="288925">
              <a:buFont typeface="Arial" panose="020B0604020202020204" pitchFamily="34" charset="0"/>
              <a:buChar char="•"/>
            </a:pPr>
            <a:r>
              <a:rPr lang="en-US" altLang="en-US" sz="2400" dirty="0">
                <a:latin typeface="+mn-lt"/>
              </a:rPr>
              <a:t>These crops were not domesticated for use as biofuels</a:t>
            </a:r>
          </a:p>
          <a:p>
            <a:pPr marL="914400" indent="288925">
              <a:buFont typeface="Arial" panose="020B0604020202020204" pitchFamily="34" charset="0"/>
              <a:buChar char="•"/>
            </a:pPr>
            <a:endParaRPr lang="en-US" altLang="en-US" sz="2800" dirty="0">
              <a:latin typeface="+mn-lt"/>
            </a:endParaRPr>
          </a:p>
          <a:p>
            <a:r>
              <a:rPr lang="en-US" altLang="en-US" sz="2800" b="1" dirty="0">
                <a:latin typeface="+mn-lt"/>
              </a:rPr>
              <a:t>Third Generation Biofuels (looking to the future)</a:t>
            </a:r>
          </a:p>
          <a:p>
            <a:pPr marL="685800" indent="-336550">
              <a:buFont typeface="Arial" panose="020B0604020202020204" pitchFamily="34" charset="0"/>
              <a:buChar char="•"/>
            </a:pPr>
            <a:r>
              <a:rPr lang="en-US" altLang="en-US" sz="2400" b="1" dirty="0">
                <a:latin typeface="+mn-lt"/>
              </a:rPr>
              <a:t>Algae</a:t>
            </a:r>
          </a:p>
        </p:txBody>
      </p:sp>
      <p:sp>
        <p:nvSpPr>
          <p:cNvPr id="2" name="TextBox 1"/>
          <p:cNvSpPr txBox="1"/>
          <p:nvPr/>
        </p:nvSpPr>
        <p:spPr>
          <a:xfrm>
            <a:off x="4304016" y="184167"/>
            <a:ext cx="3584636" cy="707886"/>
          </a:xfrm>
          <a:prstGeom prst="rect">
            <a:avLst/>
          </a:prstGeom>
          <a:noFill/>
        </p:spPr>
        <p:txBody>
          <a:bodyPr wrap="none" rtlCol="0">
            <a:spAutoFit/>
          </a:bodyPr>
          <a:lstStyle/>
          <a:p>
            <a:pPr algn="ctr"/>
            <a:r>
              <a:rPr lang="en-US" sz="4000" b="1" dirty="0"/>
              <a:t>Types of Biofuel</a:t>
            </a:r>
          </a:p>
        </p:txBody>
      </p:sp>
    </p:spTree>
    <p:extLst>
      <p:ext uri="{BB962C8B-B14F-4D97-AF65-F5344CB8AC3E}">
        <p14:creationId xmlns:p14="http://schemas.microsoft.com/office/powerpoint/2010/main" val="494284773"/>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lgae5.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98100" y="1690022"/>
            <a:ext cx="6819900" cy="4546600"/>
          </a:xfrm>
          <a:prstGeom prst="rect">
            <a:avLst/>
          </a:prstGeom>
        </p:spPr>
      </p:pic>
      <p:sp>
        <p:nvSpPr>
          <p:cNvPr id="6" name="TextBox 5">
            <a:extLst>
              <a:ext uri="{FF2B5EF4-FFF2-40B4-BE49-F238E27FC236}">
                <a16:creationId xmlns:a16="http://schemas.microsoft.com/office/drawing/2014/main" id="{A197AB00-F7F5-4116-A8A8-4A173BE2FE6D}"/>
              </a:ext>
            </a:extLst>
          </p:cNvPr>
          <p:cNvSpPr txBox="1"/>
          <p:nvPr/>
        </p:nvSpPr>
        <p:spPr>
          <a:xfrm>
            <a:off x="1257300" y="179457"/>
            <a:ext cx="9701500" cy="707886"/>
          </a:xfrm>
          <a:prstGeom prst="rect">
            <a:avLst/>
          </a:prstGeom>
          <a:noFill/>
        </p:spPr>
        <p:txBody>
          <a:bodyPr wrap="square" rtlCol="0">
            <a:spAutoFit/>
          </a:bodyPr>
          <a:lstStyle/>
          <a:p>
            <a:pPr algn="ctr"/>
            <a:r>
              <a:rPr lang="en-US" sz="4000" b="1" dirty="0"/>
              <a:t>Third Generation Biofuels: Algae Feedstock</a:t>
            </a:r>
          </a:p>
        </p:txBody>
      </p:sp>
      <p:sp>
        <p:nvSpPr>
          <p:cNvPr id="2" name="TextBox 1">
            <a:extLst>
              <a:ext uri="{FF2B5EF4-FFF2-40B4-BE49-F238E27FC236}">
                <a16:creationId xmlns:a16="http://schemas.microsoft.com/office/drawing/2014/main" id="{454404D3-D73A-BF4C-9C47-C81A3052F461}"/>
              </a:ext>
            </a:extLst>
          </p:cNvPr>
          <p:cNvSpPr txBox="1"/>
          <p:nvPr/>
        </p:nvSpPr>
        <p:spPr>
          <a:xfrm>
            <a:off x="338715" y="6488668"/>
            <a:ext cx="1285288" cy="276999"/>
          </a:xfrm>
          <a:prstGeom prst="rect">
            <a:avLst/>
          </a:prstGeom>
          <a:noFill/>
        </p:spPr>
        <p:txBody>
          <a:bodyPr wrap="none" rtlCol="0">
            <a:spAutoFit/>
          </a:bodyPr>
          <a:lstStyle/>
          <a:p>
            <a:r>
              <a:rPr lang="en-US" sz="1200" dirty="0">
                <a:solidFill>
                  <a:schemeClr val="bg1">
                    <a:lumMod val="50000"/>
                  </a:schemeClr>
                </a:solidFill>
              </a:rPr>
              <a:t>Source: </a:t>
            </a:r>
            <a:r>
              <a:rPr lang="en-US" sz="1200" dirty="0" err="1">
                <a:solidFill>
                  <a:schemeClr val="bg1">
                    <a:lumMod val="50000"/>
                  </a:schemeClr>
                </a:solidFill>
              </a:rPr>
              <a:t>wikipedia</a:t>
            </a:r>
            <a:endParaRPr lang="en-US" sz="1200" dirty="0">
              <a:solidFill>
                <a:schemeClr val="bg1">
                  <a:lumMod val="50000"/>
                </a:schemeClr>
              </a:solidFill>
            </a:endParaRPr>
          </a:p>
        </p:txBody>
      </p:sp>
    </p:spTree>
    <p:extLst>
      <p:ext uri="{BB962C8B-B14F-4D97-AF65-F5344CB8AC3E}">
        <p14:creationId xmlns:p14="http://schemas.microsoft.com/office/powerpoint/2010/main" val="17103365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774956" y="193954"/>
            <a:ext cx="4629150" cy="707886"/>
          </a:xfrm>
        </p:spPr>
        <p:txBody>
          <a:bodyPr wrap="square">
            <a:spAutoFit/>
          </a:bodyPr>
          <a:lstStyle/>
          <a:p>
            <a:pPr algn="ctr">
              <a:lnSpc>
                <a:spcPct val="100000"/>
              </a:lnSpc>
            </a:pPr>
            <a:r>
              <a:rPr lang="en-US" altLang="en-US" sz="4000" b="1" dirty="0">
                <a:latin typeface="+mn-lt"/>
              </a:rPr>
              <a:t>Biodiesel from algae</a:t>
            </a:r>
          </a:p>
        </p:txBody>
      </p:sp>
      <p:sp>
        <p:nvSpPr>
          <p:cNvPr id="7" name="Rectangle 6"/>
          <p:cNvSpPr/>
          <p:nvPr/>
        </p:nvSpPr>
        <p:spPr>
          <a:xfrm>
            <a:off x="1917908" y="5133975"/>
            <a:ext cx="7766115" cy="1200329"/>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en-US" dirty="0"/>
              <a:t>“It has more oil per pound than corn and soybeans, does not divert crops from the food supply and can potentially be grown in sewage water and seawater without impacting the freshwater supply.” J. Zimmerman</a:t>
            </a:r>
          </a:p>
        </p:txBody>
      </p:sp>
      <p:pic>
        <p:nvPicPr>
          <p:cNvPr id="8" name="Picture 2" descr="biodiesel from alga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6928" y="1546709"/>
            <a:ext cx="4587295" cy="358726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917908" y="6534834"/>
            <a:ext cx="6927916" cy="276999"/>
          </a:xfrm>
          <a:prstGeom prst="rect">
            <a:avLst/>
          </a:prstGeom>
        </p:spPr>
        <p:txBody>
          <a:bodyPr wrap="square">
            <a:spAutoFit/>
          </a:bodyPr>
          <a:lstStyle/>
          <a:p>
            <a:r>
              <a:rPr lang="en-US" sz="1200" dirty="0">
                <a:solidFill>
                  <a:schemeClr val="bg1">
                    <a:lumMod val="50000"/>
                  </a:schemeClr>
                </a:solidFill>
              </a:rPr>
              <a:t>http://www.csa.com/discoveryguides/biofuel/review7.php</a:t>
            </a:r>
          </a:p>
        </p:txBody>
      </p:sp>
    </p:spTree>
    <p:extLst>
      <p:ext uri="{BB962C8B-B14F-4D97-AF65-F5344CB8AC3E}">
        <p14:creationId xmlns:p14="http://schemas.microsoft.com/office/powerpoint/2010/main" val="20972820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2505075" y="277158"/>
            <a:ext cx="7181850" cy="707886"/>
          </a:xfrm>
        </p:spPr>
        <p:txBody>
          <a:bodyPr wrap="square">
            <a:spAutoFit/>
          </a:bodyPr>
          <a:lstStyle/>
          <a:p>
            <a:pPr algn="ctr">
              <a:lnSpc>
                <a:spcPct val="100000"/>
              </a:lnSpc>
            </a:pPr>
            <a:r>
              <a:rPr lang="en-US" altLang="en-US" sz="4000" b="1" dirty="0">
                <a:latin typeface="+mn-lt"/>
              </a:rPr>
              <a:t>Biodiesel from algae</a:t>
            </a:r>
          </a:p>
        </p:txBody>
      </p:sp>
      <p:sp>
        <p:nvSpPr>
          <p:cNvPr id="6" name="Rectangle 5"/>
          <p:cNvSpPr txBox="1">
            <a:spLocks noChangeArrowheads="1"/>
          </p:cNvSpPr>
          <p:nvPr/>
        </p:nvSpPr>
        <p:spPr>
          <a:xfrm>
            <a:off x="1881188" y="1196753"/>
            <a:ext cx="5170488" cy="4122709"/>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Adaptable to large scale</a:t>
            </a:r>
          </a:p>
          <a:p>
            <a:pPr lvl="1"/>
            <a:r>
              <a:rPr lang="en-US" dirty="0"/>
              <a:t>On a larger scale, </a:t>
            </a:r>
            <a:r>
              <a:rPr lang="en-US" dirty="0" err="1"/>
              <a:t>Solix</a:t>
            </a:r>
            <a:r>
              <a:rPr lang="en-US" dirty="0"/>
              <a:t> has built a pilot-scale demonstration facility with three-quarters of an acre of photosynthetic area forecasted to generate 1,500–2,000 gallons/year of </a:t>
            </a:r>
            <a:r>
              <a:rPr lang="en-US" dirty="0" err="1"/>
              <a:t>biocrude</a:t>
            </a:r>
            <a:r>
              <a:rPr lang="en-US" dirty="0"/>
              <a:t>, or an estimated several tons of biomass per year if the solids are included (2011)</a:t>
            </a:r>
          </a:p>
          <a:p>
            <a:pPr lvl="1"/>
            <a:r>
              <a:rPr lang="en-US" sz="2100" dirty="0"/>
              <a:t>Note: </a:t>
            </a:r>
            <a:r>
              <a:rPr lang="en-US" sz="2100" dirty="0" err="1"/>
              <a:t>Solix</a:t>
            </a:r>
            <a:r>
              <a:rPr lang="en-US" sz="2100" dirty="0"/>
              <a:t> today seems focused on the specialty nutrition products from </a:t>
            </a:r>
            <a:r>
              <a:rPr lang="en-US" sz="2100" dirty="0" err="1"/>
              <a:t>algea</a:t>
            </a:r>
            <a:endParaRPr lang="en-US" sz="2100" dirty="0"/>
          </a:p>
          <a:p>
            <a:pPr lvl="1"/>
            <a:endParaRPr lang="en-US" sz="2000" dirty="0"/>
          </a:p>
          <a:p>
            <a:pPr lvl="1"/>
            <a:endParaRPr lang="en-US" sz="2000" dirty="0"/>
          </a:p>
          <a:p>
            <a:pPr lvl="1"/>
            <a:endParaRPr lang="en-US" sz="2000" dirty="0"/>
          </a:p>
        </p:txBody>
      </p:sp>
      <p:sp>
        <p:nvSpPr>
          <p:cNvPr id="7" name="Rectangle 6"/>
          <p:cNvSpPr/>
          <p:nvPr/>
        </p:nvSpPr>
        <p:spPr>
          <a:xfrm>
            <a:off x="499928" y="5123983"/>
            <a:ext cx="7766115" cy="923330"/>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en-US" dirty="0"/>
              <a:t>“The ideal location is in a dry, sunny, flat desert, with a carbon dioxide source such as a coal-fired power plant and a significant wastewater </a:t>
            </a:r>
            <a:r>
              <a:rPr lang="en-US" dirty="0" err="1"/>
              <a:t>source"Bryan</a:t>
            </a:r>
            <a:r>
              <a:rPr lang="en-US" dirty="0"/>
              <a:t> McCarty, </a:t>
            </a:r>
            <a:r>
              <a:rPr lang="en-US" dirty="0" err="1"/>
              <a:t>Solix</a:t>
            </a:r>
            <a:r>
              <a:rPr lang="en-US" dirty="0"/>
              <a:t> Biofuels' vice president of engineering</a:t>
            </a:r>
          </a:p>
        </p:txBody>
      </p:sp>
      <p:sp>
        <p:nvSpPr>
          <p:cNvPr id="8" name="Rectangle 7"/>
          <p:cNvSpPr/>
          <p:nvPr/>
        </p:nvSpPr>
        <p:spPr>
          <a:xfrm>
            <a:off x="1541106" y="6248401"/>
            <a:ext cx="7526694" cy="276999"/>
          </a:xfrm>
          <a:prstGeom prst="rect">
            <a:avLst/>
          </a:prstGeom>
        </p:spPr>
        <p:txBody>
          <a:bodyPr wrap="square">
            <a:spAutoFit/>
          </a:bodyPr>
          <a:lstStyle/>
          <a:p>
            <a:r>
              <a:rPr lang="en-US" sz="1200" dirty="0">
                <a:solidFill>
                  <a:schemeClr val="bg1">
                    <a:lumMod val="50000"/>
                  </a:schemeClr>
                </a:solidFill>
              </a:rPr>
              <a:t>https://www.asme.org/engineering-topics/articles/bioengineering/scaling-algae-growth-for-biofuels</a:t>
            </a:r>
          </a:p>
        </p:txBody>
      </p:sp>
      <p:pic>
        <p:nvPicPr>
          <p:cNvPr id="9" name="Picture 6" descr="DSC_26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2878" y="1298713"/>
            <a:ext cx="3048000" cy="4583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4711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AutoShape 2"/>
          <p:cNvSpPr>
            <a:spLocks noGrp="1" noChangeArrowheads="1"/>
          </p:cNvSpPr>
          <p:nvPr>
            <p:ph type="title"/>
          </p:nvPr>
        </p:nvSpPr>
        <p:spPr>
          <a:xfrm>
            <a:off x="3142480" y="182435"/>
            <a:ext cx="5962650" cy="707886"/>
          </a:xfrm>
        </p:spPr>
        <p:txBody>
          <a:bodyPr wrap="square">
            <a:spAutoFit/>
          </a:bodyPr>
          <a:lstStyle/>
          <a:p>
            <a:pPr algn="ctr">
              <a:lnSpc>
                <a:spcPct val="100000"/>
              </a:lnSpc>
            </a:pPr>
            <a:r>
              <a:rPr lang="en-US" altLang="en-US" sz="4000" b="1" dirty="0">
                <a:latin typeface="+mn-lt"/>
              </a:rPr>
              <a:t> Is Algae “Green Gold”?</a:t>
            </a:r>
          </a:p>
        </p:txBody>
      </p:sp>
      <p:sp>
        <p:nvSpPr>
          <p:cNvPr id="108547" name="AutoShape 3"/>
          <p:cNvSpPr>
            <a:spLocks noGrp="1" noChangeAspect="1" noChangeArrowheads="1"/>
          </p:cNvSpPr>
          <p:nvPr>
            <p:ph type="body" sz="half" idx="4294967295"/>
          </p:nvPr>
        </p:nvSpPr>
        <p:spPr>
          <a:xfrm>
            <a:off x="942973" y="2214789"/>
            <a:ext cx="5022397" cy="3392724"/>
          </a:xfrm>
        </p:spPr>
        <p:txBody>
          <a:bodyPr wrap="square">
            <a:spAutoFit/>
          </a:bodyPr>
          <a:lstStyle/>
          <a:p>
            <a:r>
              <a:rPr lang="en-US" altLang="en-US" sz="2400" dirty="0"/>
              <a:t>Currently being developed.</a:t>
            </a:r>
          </a:p>
          <a:p>
            <a:r>
              <a:rPr lang="en-US" altLang="en-US" sz="2400" dirty="0"/>
              <a:t>30 times more oil per acre than current crops that are being used.</a:t>
            </a:r>
          </a:p>
          <a:p>
            <a:r>
              <a:rPr lang="en-US" altLang="en-US" sz="2400" dirty="0"/>
              <a:t>No sulfur.</a:t>
            </a:r>
          </a:p>
          <a:p>
            <a:r>
              <a:rPr lang="en-US" altLang="en-US" sz="2400" dirty="0"/>
              <a:t>Non-toxic</a:t>
            </a:r>
          </a:p>
          <a:p>
            <a:r>
              <a:rPr lang="en-US" altLang="en-US" sz="2400" dirty="0"/>
              <a:t>Highly biodegradable,</a:t>
            </a:r>
          </a:p>
          <a:p>
            <a:r>
              <a:rPr lang="en-US" altLang="en-US" sz="2400" dirty="0"/>
              <a:t>Not subject to a commodity risk like crude oil, corn, and soybeans are. </a:t>
            </a:r>
          </a:p>
        </p:txBody>
      </p:sp>
      <p:pic>
        <p:nvPicPr>
          <p:cNvPr id="5" name="Picture 4" descr="medium.jpeg">
            <a:extLst>
              <a:ext uri="{FF2B5EF4-FFF2-40B4-BE49-F238E27FC236}">
                <a16:creationId xmlns:a16="http://schemas.microsoft.com/office/drawing/2014/main" id="{86EED5C8-59F5-4A18-823F-DC8B535F2AB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23805" y="1964918"/>
            <a:ext cx="5179116" cy="3884337"/>
          </a:xfrm>
          <a:prstGeom prst="rect">
            <a:avLst/>
          </a:prstGeom>
        </p:spPr>
      </p:pic>
    </p:spTree>
    <p:extLst>
      <p:ext uri="{BB962C8B-B14F-4D97-AF65-F5344CB8AC3E}">
        <p14:creationId xmlns:p14="http://schemas.microsoft.com/office/powerpoint/2010/main" val="1797684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sz="quarter" idx="1"/>
          </p:nvPr>
        </p:nvSpPr>
        <p:spPr>
          <a:xfrm>
            <a:off x="2152650" y="1825625"/>
            <a:ext cx="7886700" cy="4351338"/>
          </a:xfrm>
        </p:spPr>
        <p:txBody>
          <a:bodyPr/>
          <a:lstStyle/>
          <a:p>
            <a:r>
              <a:rPr lang="en-US" dirty="0"/>
              <a:t> </a:t>
            </a:r>
          </a:p>
        </p:txBody>
      </p:sp>
      <p:pic>
        <p:nvPicPr>
          <p:cNvPr id="10" name="Picture 2" descr="For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555291"/>
            <a:ext cx="2819400" cy="19613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stretch>
            <a:fillRect/>
          </a:stretch>
        </p:blipFill>
        <p:spPr>
          <a:xfrm>
            <a:off x="1524000" y="5114926"/>
            <a:ext cx="2628900" cy="1743075"/>
          </a:xfrm>
          <a:prstGeom prst="rect">
            <a:avLst/>
          </a:prstGeom>
        </p:spPr>
      </p:pic>
      <p:pic>
        <p:nvPicPr>
          <p:cNvPr id="12" name="Picture 4" descr="Image result for faun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3274681"/>
            <a:ext cx="2628900" cy="2033017"/>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5581436" y="3677936"/>
            <a:ext cx="765146"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vs</a:t>
            </a:r>
          </a:p>
        </p:txBody>
      </p:sp>
      <p:sp>
        <p:nvSpPr>
          <p:cNvPr id="20" name="TextBox 19"/>
          <p:cNvSpPr txBox="1"/>
          <p:nvPr/>
        </p:nvSpPr>
        <p:spPr>
          <a:xfrm>
            <a:off x="1676400" y="3942006"/>
            <a:ext cx="11430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Biomass</a:t>
            </a:r>
          </a:p>
        </p:txBody>
      </p:sp>
      <p:sp>
        <p:nvSpPr>
          <p:cNvPr id="21" name="TextBox 20"/>
          <p:cNvSpPr txBox="1"/>
          <p:nvPr/>
        </p:nvSpPr>
        <p:spPr>
          <a:xfrm>
            <a:off x="7010400" y="4382355"/>
            <a:ext cx="22860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Mined materials</a:t>
            </a:r>
          </a:p>
        </p:txBody>
      </p:sp>
      <p:sp>
        <p:nvSpPr>
          <p:cNvPr id="22" name="Rectangle 2"/>
          <p:cNvSpPr>
            <a:spLocks noChangeArrowheads="1"/>
          </p:cNvSpPr>
          <p:nvPr/>
        </p:nvSpPr>
        <p:spPr bwMode="auto">
          <a:xfrm>
            <a:off x="2351088" y="115889"/>
            <a:ext cx="284379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dirty="0">
                <a:solidFill>
                  <a:schemeClr val="bg1"/>
                </a:solidFill>
              </a:rPr>
              <a:t>CHEM 512: Heterogeneous catalysis</a:t>
            </a:r>
          </a:p>
        </p:txBody>
      </p:sp>
      <p:pic>
        <p:nvPicPr>
          <p:cNvPr id="4" name="Picture 3"/>
          <p:cNvPicPr>
            <a:picLocks noChangeAspect="1"/>
          </p:cNvPicPr>
          <p:nvPr/>
        </p:nvPicPr>
        <p:blipFill>
          <a:blip r:embed="rId6"/>
          <a:stretch>
            <a:fillRect/>
          </a:stretch>
        </p:blipFill>
        <p:spPr>
          <a:xfrm>
            <a:off x="6283089" y="1828873"/>
            <a:ext cx="1874121" cy="1168026"/>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30763" y="3052101"/>
            <a:ext cx="1943093" cy="1088132"/>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76912" y="4893795"/>
            <a:ext cx="2466975" cy="1847850"/>
          </a:xfrm>
          <a:prstGeom prst="rect">
            <a:avLst/>
          </a:prstGeom>
        </p:spPr>
      </p:pic>
      <p:sp>
        <p:nvSpPr>
          <p:cNvPr id="3" name="Rectangle 2"/>
          <p:cNvSpPr/>
          <p:nvPr/>
        </p:nvSpPr>
        <p:spPr>
          <a:xfrm>
            <a:off x="8230762" y="260648"/>
            <a:ext cx="1808588" cy="1800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9600" b="1" dirty="0"/>
              <a:t>C</a:t>
            </a:r>
            <a:endParaRPr lang="en-US" b="1" dirty="0"/>
          </a:p>
        </p:txBody>
      </p:sp>
      <p:sp>
        <p:nvSpPr>
          <p:cNvPr id="16" name="Title 1"/>
          <p:cNvSpPr>
            <a:spLocks noGrp="1"/>
          </p:cNvSpPr>
          <p:nvPr>
            <p:ph type="title"/>
          </p:nvPr>
        </p:nvSpPr>
        <p:spPr>
          <a:xfrm>
            <a:off x="2124229" y="207050"/>
            <a:ext cx="7937346" cy="707886"/>
          </a:xfrm>
        </p:spPr>
        <p:txBody>
          <a:bodyPr wrap="square">
            <a:spAutoFit/>
          </a:bodyPr>
          <a:lstStyle/>
          <a:p>
            <a:pPr algn="ctr">
              <a:lnSpc>
                <a:spcPct val="100000"/>
              </a:lnSpc>
            </a:pPr>
            <a:r>
              <a:rPr lang="en-US" sz="4000" b="1" dirty="0">
                <a:latin typeface="+mn-lt"/>
              </a:rPr>
              <a:t>Where does stuff come?</a:t>
            </a:r>
          </a:p>
        </p:txBody>
      </p:sp>
      <p:sp>
        <p:nvSpPr>
          <p:cNvPr id="17" name="Title 1"/>
          <p:cNvSpPr txBox="1">
            <a:spLocks/>
          </p:cNvSpPr>
          <p:nvPr/>
        </p:nvSpPr>
        <p:spPr>
          <a:xfrm>
            <a:off x="1995336" y="1118009"/>
            <a:ext cx="7937346" cy="584775"/>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200" dirty="0">
                <a:latin typeface="+mn-lt"/>
              </a:rPr>
              <a:t>For carbon</a:t>
            </a:r>
          </a:p>
        </p:txBody>
      </p:sp>
    </p:spTree>
    <p:extLst>
      <p:ext uri="{BB962C8B-B14F-4D97-AF65-F5344CB8AC3E}">
        <p14:creationId xmlns:p14="http://schemas.microsoft.com/office/powerpoint/2010/main" val="39314003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030638" y="2010753"/>
            <a:ext cx="2228850" cy="646331"/>
          </a:xfrm>
        </p:spPr>
        <p:txBody>
          <a:bodyPr wrap="square">
            <a:spAutoFit/>
          </a:bodyPr>
          <a:lstStyle/>
          <a:p>
            <a:pPr algn="ctr"/>
            <a:r>
              <a:rPr lang="en-US" altLang="en-US" sz="4000" b="1" dirty="0">
                <a:latin typeface="+mn-lt"/>
              </a:rPr>
              <a:t>Pros</a:t>
            </a:r>
          </a:p>
        </p:txBody>
      </p:sp>
      <p:sp>
        <p:nvSpPr>
          <p:cNvPr id="32771" name="Rectangle 3"/>
          <p:cNvSpPr>
            <a:spLocks noGrp="1" noChangeArrowheads="1"/>
          </p:cNvSpPr>
          <p:nvPr>
            <p:ph idx="1"/>
          </p:nvPr>
        </p:nvSpPr>
        <p:spPr>
          <a:xfrm>
            <a:off x="722085" y="2860753"/>
            <a:ext cx="4845957" cy="2267287"/>
          </a:xfrm>
        </p:spPr>
        <p:txBody>
          <a:bodyPr wrap="square">
            <a:spAutoFit/>
          </a:bodyPr>
          <a:lstStyle/>
          <a:p>
            <a:r>
              <a:rPr lang="en-US" altLang="en-US" sz="2400" dirty="0"/>
              <a:t>Versatility in growth methods</a:t>
            </a:r>
          </a:p>
          <a:p>
            <a:r>
              <a:rPr lang="en-US" altLang="en-US" sz="2400" dirty="0"/>
              <a:t>Versatility in uses</a:t>
            </a:r>
          </a:p>
          <a:p>
            <a:r>
              <a:rPr lang="en-US" altLang="en-US" sz="2400" dirty="0"/>
              <a:t>Speed of production</a:t>
            </a:r>
          </a:p>
          <a:p>
            <a:r>
              <a:rPr lang="en-US" altLang="en-US" sz="2400" dirty="0"/>
              <a:t>Potential for huge production levels</a:t>
            </a:r>
          </a:p>
          <a:p>
            <a:r>
              <a:rPr lang="en-US" altLang="en-US" sz="2400" dirty="0"/>
              <a:t>CO</a:t>
            </a:r>
            <a:r>
              <a:rPr lang="en-US" altLang="en-US" sz="2400" baseline="-25000" dirty="0"/>
              <a:t>2</a:t>
            </a:r>
            <a:r>
              <a:rPr lang="en-US" altLang="en-US" sz="2400" dirty="0"/>
              <a:t> reduction</a:t>
            </a:r>
          </a:p>
        </p:txBody>
      </p:sp>
      <p:sp>
        <p:nvSpPr>
          <p:cNvPr id="4" name="Rectangle 2"/>
          <p:cNvSpPr txBox="1">
            <a:spLocks noChangeArrowheads="1"/>
          </p:cNvSpPr>
          <p:nvPr/>
        </p:nvSpPr>
        <p:spPr>
          <a:xfrm>
            <a:off x="7842250" y="2010752"/>
            <a:ext cx="2476500"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000" b="1" dirty="0">
                <a:latin typeface="+mn-lt"/>
              </a:rPr>
              <a:t>Cons</a:t>
            </a:r>
          </a:p>
        </p:txBody>
      </p:sp>
      <p:sp>
        <p:nvSpPr>
          <p:cNvPr id="5" name="Rectangle 3"/>
          <p:cNvSpPr txBox="1">
            <a:spLocks noChangeArrowheads="1"/>
          </p:cNvSpPr>
          <p:nvPr/>
        </p:nvSpPr>
        <p:spPr>
          <a:xfrm>
            <a:off x="6388100" y="2860753"/>
            <a:ext cx="5384800" cy="1806648"/>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sz="2400" dirty="0"/>
              <a:t>Energy intensive</a:t>
            </a:r>
          </a:p>
          <a:p>
            <a:r>
              <a:rPr lang="en-US" altLang="en-US" sz="2400" dirty="0"/>
              <a:t>Not competitive against foreign oil (yet)</a:t>
            </a:r>
          </a:p>
          <a:p>
            <a:r>
              <a:rPr lang="en-US" altLang="en-US" sz="2400" dirty="0"/>
              <a:t>Needs funding</a:t>
            </a:r>
          </a:p>
          <a:p>
            <a:r>
              <a:rPr lang="en-US" altLang="en-US" sz="2400" dirty="0"/>
              <a:t>Technology not ready (yet)</a:t>
            </a:r>
          </a:p>
        </p:txBody>
      </p:sp>
      <p:sp>
        <p:nvSpPr>
          <p:cNvPr id="2" name="TextBox 1">
            <a:extLst>
              <a:ext uri="{FF2B5EF4-FFF2-40B4-BE49-F238E27FC236}">
                <a16:creationId xmlns:a16="http://schemas.microsoft.com/office/drawing/2014/main" id="{34AE9E22-E899-4CF4-A88D-67A21472C0F4}"/>
              </a:ext>
            </a:extLst>
          </p:cNvPr>
          <p:cNvSpPr txBox="1"/>
          <p:nvPr/>
        </p:nvSpPr>
        <p:spPr>
          <a:xfrm>
            <a:off x="3348347" y="200138"/>
            <a:ext cx="5520422" cy="707886"/>
          </a:xfrm>
          <a:prstGeom prst="rect">
            <a:avLst/>
          </a:prstGeom>
          <a:noFill/>
        </p:spPr>
        <p:txBody>
          <a:bodyPr wrap="none" rtlCol="0">
            <a:spAutoFit/>
          </a:bodyPr>
          <a:lstStyle/>
          <a:p>
            <a:pPr algn="ctr"/>
            <a:r>
              <a:rPr lang="en-US" sz="4000" b="1" dirty="0"/>
              <a:t>Algae: The Pros and Cons</a:t>
            </a:r>
          </a:p>
        </p:txBody>
      </p:sp>
    </p:spTree>
    <p:extLst>
      <p:ext uri="{BB962C8B-B14F-4D97-AF65-F5344CB8AC3E}">
        <p14:creationId xmlns:p14="http://schemas.microsoft.com/office/powerpoint/2010/main" val="2099937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1355" name="Shape 1355"/>
          <p:cNvSpPr txBox="1">
            <a:spLocks noGrp="1"/>
          </p:cNvSpPr>
          <p:nvPr>
            <p:ph type="title"/>
          </p:nvPr>
        </p:nvSpPr>
        <p:spPr>
          <a:xfrm>
            <a:off x="1225647" y="118494"/>
            <a:ext cx="9740705" cy="999657"/>
          </a:xfrm>
          <a:prstGeom prst="rect">
            <a:avLst/>
          </a:prstGeom>
          <a:noFill/>
          <a:ln>
            <a:noFill/>
          </a:ln>
        </p:spPr>
        <p:txBody>
          <a:bodyPr vert="horz" wrap="square" lIns="91425" tIns="45700" rIns="91425" bIns="45700" rtlCol="0" anchor="ctr" anchorCtr="0">
            <a:spAutoFit/>
          </a:bodyPr>
          <a:lstStyle/>
          <a:p>
            <a:pPr algn="ctr">
              <a:lnSpc>
                <a:spcPts val="3500"/>
              </a:lnSpc>
              <a:spcBef>
                <a:spcPts val="0"/>
              </a:spcBef>
              <a:buSzPct val="25000"/>
            </a:pPr>
            <a:r>
              <a:rPr lang="en-US" sz="3600" b="1" dirty="0">
                <a:latin typeface="+mn-lt"/>
                <a:ea typeface="Times New Roman"/>
                <a:cs typeface="Times New Roman"/>
                <a:sym typeface="Times New Roman"/>
              </a:rPr>
              <a:t>How to Overcome the Technical Roadblocks to Low-Cost Advanced Biofuel Production</a:t>
            </a:r>
          </a:p>
        </p:txBody>
      </p:sp>
      <p:sp>
        <p:nvSpPr>
          <p:cNvPr id="1356" name="Shape 1356"/>
          <p:cNvSpPr txBox="1">
            <a:spLocks noGrp="1"/>
          </p:cNvSpPr>
          <p:nvPr>
            <p:ph idx="1"/>
          </p:nvPr>
        </p:nvSpPr>
        <p:spPr>
          <a:xfrm>
            <a:off x="1291882" y="1839693"/>
            <a:ext cx="9608234" cy="4062610"/>
          </a:xfrm>
          <a:prstGeom prst="rect">
            <a:avLst/>
          </a:prstGeom>
          <a:noFill/>
          <a:ln>
            <a:noFill/>
          </a:ln>
        </p:spPr>
        <p:txBody>
          <a:bodyPr vert="horz" wrap="square" lIns="91425" tIns="45700" rIns="91425" bIns="45700" rtlCol="0" anchor="t" anchorCtr="0">
            <a:spAutoFit/>
          </a:bodyPr>
          <a:lstStyle/>
          <a:p>
            <a:pPr marL="0" indent="0">
              <a:lnSpc>
                <a:spcPct val="100000"/>
              </a:lnSpc>
              <a:spcBef>
                <a:spcPts val="600"/>
              </a:spcBef>
              <a:spcAft>
                <a:spcPts val="600"/>
              </a:spcAft>
              <a:buClr>
                <a:srgbClr val="FBFCF5"/>
              </a:buClr>
              <a:buSzPct val="100000"/>
              <a:buNone/>
            </a:pPr>
            <a:r>
              <a:rPr lang="en-US" dirty="0">
                <a:ea typeface="Times New Roman"/>
                <a:cs typeface="Times New Roman"/>
                <a:sym typeface="Times New Roman"/>
              </a:rPr>
              <a:t>Make all of the components of biomass available for biofuel and co-product production:</a:t>
            </a:r>
          </a:p>
          <a:p>
            <a:pPr marL="0" indent="0" algn="ctr">
              <a:lnSpc>
                <a:spcPct val="100000"/>
              </a:lnSpc>
              <a:spcBef>
                <a:spcPts val="600"/>
              </a:spcBef>
              <a:spcAft>
                <a:spcPts val="600"/>
              </a:spcAft>
              <a:buClr>
                <a:srgbClr val="FBFCF5"/>
              </a:buClr>
              <a:buSzPct val="100000"/>
              <a:buNone/>
            </a:pPr>
            <a:r>
              <a:rPr lang="en-US" sz="3200" b="1" dirty="0">
                <a:ea typeface="Times New Roman"/>
                <a:cs typeface="Times New Roman"/>
                <a:sym typeface="Times New Roman"/>
              </a:rPr>
              <a:t>Use the appropriate parts of specific plants.</a:t>
            </a:r>
          </a:p>
          <a:p>
            <a:pPr marL="0" indent="0">
              <a:lnSpc>
                <a:spcPct val="100000"/>
              </a:lnSpc>
              <a:spcBef>
                <a:spcPts val="600"/>
              </a:spcBef>
              <a:spcAft>
                <a:spcPts val="600"/>
              </a:spcAft>
              <a:buClr>
                <a:srgbClr val="FBFCF5"/>
              </a:buClr>
              <a:buSzPct val="100000"/>
              <a:buNone/>
            </a:pPr>
            <a:r>
              <a:rPr lang="en-US" dirty="0">
                <a:ea typeface="Times New Roman"/>
                <a:cs typeface="Times New Roman"/>
                <a:sym typeface="Times New Roman"/>
              </a:rPr>
              <a:t>Improve the efficiency of biomass to biofuel conversion:</a:t>
            </a:r>
          </a:p>
          <a:p>
            <a:pPr marL="0" indent="0" algn="ctr">
              <a:lnSpc>
                <a:spcPct val="100000"/>
              </a:lnSpc>
              <a:spcBef>
                <a:spcPts val="600"/>
              </a:spcBef>
              <a:spcAft>
                <a:spcPts val="600"/>
              </a:spcAft>
              <a:buClr>
                <a:srgbClr val="FBFCF5"/>
              </a:buClr>
              <a:buSzPct val="100000"/>
              <a:buNone/>
            </a:pPr>
            <a:r>
              <a:rPr lang="en-US" sz="3200" b="1" dirty="0">
                <a:ea typeface="Times New Roman"/>
                <a:cs typeface="Times New Roman"/>
                <a:sym typeface="Times New Roman"/>
              </a:rPr>
              <a:t>Do it faster, cheaper, and sustainably.</a:t>
            </a:r>
          </a:p>
          <a:p>
            <a:pPr marL="0" indent="0">
              <a:lnSpc>
                <a:spcPct val="100000"/>
              </a:lnSpc>
              <a:spcBef>
                <a:spcPts val="600"/>
              </a:spcBef>
              <a:spcAft>
                <a:spcPts val="600"/>
              </a:spcAft>
              <a:buClr>
                <a:srgbClr val="FBFCF5"/>
              </a:buClr>
              <a:buSzPct val="100000"/>
              <a:buNone/>
            </a:pPr>
            <a:r>
              <a:rPr lang="en-US" dirty="0">
                <a:ea typeface="Times New Roman"/>
                <a:cs typeface="Times New Roman"/>
                <a:sym typeface="Times New Roman"/>
              </a:rPr>
              <a:t>Minimize the cost of biomass transportation.</a:t>
            </a:r>
          </a:p>
          <a:p>
            <a:pPr marL="0" indent="0" algn="ctr">
              <a:lnSpc>
                <a:spcPct val="100000"/>
              </a:lnSpc>
              <a:spcBef>
                <a:spcPts val="600"/>
              </a:spcBef>
              <a:spcAft>
                <a:spcPts val="600"/>
              </a:spcAft>
              <a:buClr>
                <a:srgbClr val="FBFCF5"/>
              </a:buClr>
              <a:buSzPct val="100000"/>
              <a:buNone/>
            </a:pPr>
            <a:r>
              <a:rPr lang="en-US" sz="3200" b="1" dirty="0">
                <a:ea typeface="Times New Roman"/>
                <a:cs typeface="Times New Roman"/>
                <a:sym typeface="Times New Roman"/>
              </a:rPr>
              <a:t>Move more for less.</a:t>
            </a:r>
          </a:p>
        </p:txBody>
      </p:sp>
    </p:spTree>
    <p:extLst>
      <p:ext uri="{BB962C8B-B14F-4D97-AF65-F5344CB8AC3E}">
        <p14:creationId xmlns:p14="http://schemas.microsoft.com/office/powerpoint/2010/main" val="1808518183"/>
      </p:ext>
    </p:extLst>
  </p:cSld>
  <p:clrMapOvr>
    <a:masterClrMapping/>
  </p:clrMapOvr>
  <p:transition spd="slow">
    <p:cut/>
  </p:transition>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2587534" y="182247"/>
            <a:ext cx="7016931" cy="707886"/>
          </a:xfrm>
        </p:spPr>
        <p:txBody>
          <a:bodyPr wrap="square">
            <a:spAutoFit/>
          </a:bodyPr>
          <a:lstStyle/>
          <a:p>
            <a:pPr algn="ctr">
              <a:lnSpc>
                <a:spcPct val="100000"/>
              </a:lnSpc>
            </a:pPr>
            <a:r>
              <a:rPr lang="en-US" sz="4000" b="1" dirty="0">
                <a:latin typeface="+mn-lt"/>
              </a:rPr>
              <a:t>Biofuels as an Alternative</a:t>
            </a:r>
          </a:p>
        </p:txBody>
      </p:sp>
      <p:sp>
        <p:nvSpPr>
          <p:cNvPr id="67587" name="Rectangle 3"/>
          <p:cNvSpPr>
            <a:spLocks noGrp="1" noChangeArrowheads="1"/>
          </p:cNvSpPr>
          <p:nvPr>
            <p:ph idx="1"/>
          </p:nvPr>
        </p:nvSpPr>
        <p:spPr>
          <a:xfrm>
            <a:off x="961293" y="2614421"/>
            <a:ext cx="10380784" cy="2426305"/>
          </a:xfrm>
        </p:spPr>
        <p:txBody>
          <a:bodyPr wrap="square">
            <a:spAutoFit/>
          </a:bodyPr>
          <a:lstStyle/>
          <a:p>
            <a:r>
              <a:rPr lang="en-US" dirty="0"/>
              <a:t>Biofuels are not THE answer to sustainable energy, but biofuels may be part of the answer.</a:t>
            </a:r>
          </a:p>
          <a:p>
            <a:endParaRPr lang="en-US" sz="1000" dirty="0"/>
          </a:p>
          <a:p>
            <a:r>
              <a:rPr lang="en-US" dirty="0"/>
              <a:t>Biofuels may offer environmental and economic advantages over fossil fuels, but the magnitude of these advantages depends on how a biofuel crop is grown and converted into a usable fuel.</a:t>
            </a:r>
          </a:p>
        </p:txBody>
      </p:sp>
    </p:spTree>
    <p:extLst>
      <p:ext uri="{BB962C8B-B14F-4D97-AF65-F5344CB8AC3E}">
        <p14:creationId xmlns:p14="http://schemas.microsoft.com/office/powerpoint/2010/main" val="8905588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58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75BDFD8-4B64-4B29-8048-99B1D368F0CA}"/>
              </a:ext>
            </a:extLst>
          </p:cNvPr>
          <p:cNvSpPr txBox="1"/>
          <p:nvPr/>
        </p:nvSpPr>
        <p:spPr>
          <a:xfrm>
            <a:off x="887699" y="1646608"/>
            <a:ext cx="7518340" cy="4832092"/>
          </a:xfrm>
          <a:prstGeom prst="rect">
            <a:avLst/>
          </a:prstGeom>
          <a:noFill/>
        </p:spPr>
        <p:txBody>
          <a:bodyPr wrap="none" rtlCol="0">
            <a:spAutoFit/>
          </a:bodyPr>
          <a:lstStyle/>
          <a:p>
            <a:pPr marL="514350" indent="-514350">
              <a:buFont typeface="+mj-lt"/>
              <a:buAutoNum type="arabicPeriod"/>
            </a:pPr>
            <a:r>
              <a:rPr lang="en-US" sz="2800" dirty="0"/>
              <a:t>Where does things come from</a:t>
            </a:r>
          </a:p>
          <a:p>
            <a:pPr marL="514350" indent="-514350">
              <a:buFont typeface="+mj-lt"/>
              <a:buAutoNum type="arabicPeriod"/>
            </a:pPr>
            <a:r>
              <a:rPr lang="en-US" sz="2800" dirty="0"/>
              <a:t>Fossil carbon</a:t>
            </a:r>
          </a:p>
          <a:p>
            <a:pPr marL="971550" lvl="1" indent="-514350">
              <a:buFont typeface="+mj-lt"/>
              <a:buAutoNum type="arabicPeriod"/>
            </a:pPr>
            <a:r>
              <a:rPr lang="en-US" sz="2800" dirty="0"/>
              <a:t>Gas</a:t>
            </a:r>
          </a:p>
          <a:p>
            <a:pPr marL="971550" lvl="1" indent="-514350">
              <a:buFont typeface="+mj-lt"/>
              <a:buAutoNum type="arabicPeriod"/>
            </a:pPr>
            <a:r>
              <a:rPr lang="en-US" sz="2800" dirty="0"/>
              <a:t>Oil</a:t>
            </a:r>
          </a:p>
          <a:p>
            <a:pPr marL="971550" lvl="1" indent="-514350">
              <a:buFont typeface="+mj-lt"/>
              <a:buAutoNum type="arabicPeriod"/>
            </a:pPr>
            <a:r>
              <a:rPr lang="en-US" sz="2800" dirty="0"/>
              <a:t>Coal</a:t>
            </a:r>
          </a:p>
          <a:p>
            <a:pPr marL="514350" indent="-514350">
              <a:buFont typeface="+mj-lt"/>
              <a:buAutoNum type="arabicPeriod"/>
            </a:pPr>
            <a:r>
              <a:rPr lang="en-US" sz="2800" dirty="0"/>
              <a:t>First, Second, and Third Generation </a:t>
            </a:r>
            <a:r>
              <a:rPr lang="en-US" sz="2800" dirty="0" err="1"/>
              <a:t>Feedstocks</a:t>
            </a:r>
            <a:endParaRPr lang="en-US" sz="2800" dirty="0"/>
          </a:p>
          <a:p>
            <a:pPr marL="971550" lvl="1" indent="-514350">
              <a:buFont typeface="+mj-lt"/>
              <a:buAutoNum type="arabicPeriod"/>
            </a:pPr>
            <a:r>
              <a:rPr lang="en-US" sz="2800" dirty="0"/>
              <a:t>Bioethanol</a:t>
            </a:r>
          </a:p>
          <a:p>
            <a:pPr marL="971550" lvl="1" indent="-514350">
              <a:buFont typeface="+mj-lt"/>
              <a:buAutoNum type="arabicPeriod"/>
            </a:pPr>
            <a:r>
              <a:rPr lang="en-US" sz="2800" dirty="0"/>
              <a:t>Ethanol from cellulose</a:t>
            </a:r>
          </a:p>
          <a:p>
            <a:pPr marL="971550" lvl="1" indent="-514350">
              <a:buFont typeface="+mj-lt"/>
              <a:buAutoNum type="arabicPeriod"/>
            </a:pPr>
            <a:r>
              <a:rPr lang="en-US" sz="2800" dirty="0"/>
              <a:t>Biodiesel</a:t>
            </a:r>
          </a:p>
          <a:p>
            <a:pPr marL="971550" lvl="1" indent="-514350">
              <a:buFont typeface="+mj-lt"/>
              <a:buAutoNum type="arabicPeriod"/>
            </a:pPr>
            <a:r>
              <a:rPr lang="en-US" sz="2800" dirty="0"/>
              <a:t>Biofuel from algae</a:t>
            </a:r>
          </a:p>
          <a:p>
            <a:pPr marL="514350" indent="-514350">
              <a:buFont typeface="+mj-lt"/>
              <a:buAutoNum type="arabicPeriod"/>
            </a:pPr>
            <a:r>
              <a:rPr lang="en-US" sz="2800" dirty="0"/>
              <a:t>The Advantages and Drawbacks of Biofuel</a:t>
            </a:r>
          </a:p>
        </p:txBody>
      </p:sp>
      <p:sp>
        <p:nvSpPr>
          <p:cNvPr id="5" name="TextBox 4">
            <a:extLst>
              <a:ext uri="{FF2B5EF4-FFF2-40B4-BE49-F238E27FC236}">
                <a16:creationId xmlns:a16="http://schemas.microsoft.com/office/drawing/2014/main" id="{7374DC12-982D-428A-94EF-5FE58037DD06}"/>
              </a:ext>
            </a:extLst>
          </p:cNvPr>
          <p:cNvSpPr txBox="1"/>
          <p:nvPr/>
        </p:nvSpPr>
        <p:spPr>
          <a:xfrm>
            <a:off x="3785992" y="156411"/>
            <a:ext cx="4620047" cy="707886"/>
          </a:xfrm>
          <a:prstGeom prst="rect">
            <a:avLst/>
          </a:prstGeom>
          <a:noFill/>
        </p:spPr>
        <p:txBody>
          <a:bodyPr wrap="none" rtlCol="0">
            <a:spAutoFit/>
          </a:bodyPr>
          <a:lstStyle/>
          <a:p>
            <a:pPr algn="ctr"/>
            <a:r>
              <a:rPr lang="en-US" sz="4000" b="1"/>
              <a:t>Topics To Be Covered</a:t>
            </a:r>
            <a:endParaRPr lang="en-US" sz="4000" b="1" dirty="0"/>
          </a:p>
        </p:txBody>
      </p:sp>
    </p:spTree>
    <p:extLst>
      <p:ext uri="{BB962C8B-B14F-4D97-AF65-F5344CB8AC3E}">
        <p14:creationId xmlns:p14="http://schemas.microsoft.com/office/powerpoint/2010/main" val="32664525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53345" y="2701636"/>
            <a:ext cx="3782291" cy="830997"/>
          </a:xfrm>
          <a:prstGeom prst="rect">
            <a:avLst/>
          </a:prstGeom>
          <a:noFill/>
        </p:spPr>
        <p:txBody>
          <a:bodyPr wrap="square" rtlCol="0">
            <a:spAutoFit/>
          </a:bodyPr>
          <a:lstStyle/>
          <a:p>
            <a:r>
              <a:rPr lang="en-US" sz="4800"/>
              <a:t>QUESTIONS?</a:t>
            </a:r>
            <a:endParaRPr lang="en-US" sz="4800" dirty="0"/>
          </a:p>
        </p:txBody>
      </p:sp>
      <p:sp>
        <p:nvSpPr>
          <p:cNvPr id="3" name="TextBox 2"/>
          <p:cNvSpPr txBox="1"/>
          <p:nvPr/>
        </p:nvSpPr>
        <p:spPr>
          <a:xfrm>
            <a:off x="990599" y="110836"/>
            <a:ext cx="8340439" cy="584775"/>
          </a:xfrm>
          <a:prstGeom prst="rect">
            <a:avLst/>
          </a:prstGeom>
          <a:noFill/>
        </p:spPr>
        <p:txBody>
          <a:bodyPr wrap="square" rtlCol="0">
            <a:spAutoFit/>
          </a:bodyPr>
          <a:lstStyle/>
          <a:p>
            <a:r>
              <a:rPr lang="en-US" sz="3200" dirty="0"/>
              <a:t>Sponsored by Yale-UNIDO Initiative</a:t>
            </a:r>
          </a:p>
        </p:txBody>
      </p:sp>
      <p:sp>
        <p:nvSpPr>
          <p:cNvPr id="4" name="Rectangle 3"/>
          <p:cNvSpPr/>
          <p:nvPr/>
        </p:nvSpPr>
        <p:spPr>
          <a:xfrm>
            <a:off x="2036618" y="4954158"/>
            <a:ext cx="4662054" cy="1754326"/>
          </a:xfrm>
          <a:prstGeom prst="rect">
            <a:avLst/>
          </a:prstGeom>
        </p:spPr>
        <p:txBody>
          <a:bodyPr wrap="square">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latin typeface="Times New Roman" charset="0"/>
            </a:endParaRPr>
          </a:p>
          <a:p>
            <a:r>
              <a:rPr lang="en-US" dirty="0">
                <a:solidFill>
                  <a:srgbClr val="2F2A2B"/>
                </a:solidFill>
                <a:latin typeface="Times New Roman" charset="0"/>
              </a:rPr>
              <a:t>CENTER </a:t>
            </a:r>
            <a:r>
              <a:rPr lang="en-US" i="1" dirty="0">
                <a:solidFill>
                  <a:srgbClr val="2F2A2B"/>
                </a:solidFill>
                <a:latin typeface="Times New Roman" charset="0"/>
              </a:rPr>
              <a:t>for </a:t>
            </a:r>
            <a:r>
              <a:rPr lang="en-US" dirty="0">
                <a:solidFill>
                  <a:srgbClr val="2F2A2B"/>
                </a:solidFill>
                <a:latin typeface="Times New Roman" charset="0"/>
              </a:rPr>
              <a:t>GREEN CHEMISTRY</a:t>
            </a:r>
          </a:p>
          <a:p>
            <a:r>
              <a:rPr lang="en-US" i="1" dirty="0">
                <a:solidFill>
                  <a:srgbClr val="2F2A2B"/>
                </a:solidFill>
                <a:latin typeface="Times New Roman" charset="0"/>
              </a:rPr>
              <a:t>and </a:t>
            </a:r>
            <a:r>
              <a:rPr lang="en-US" dirty="0">
                <a:solidFill>
                  <a:srgbClr val="2F2A2B"/>
                </a:solidFill>
                <a:latin typeface="Times New Roman" charset="0"/>
              </a:rPr>
              <a:t>GREEN ENGINEERING </a:t>
            </a:r>
            <a:r>
              <a:rPr lang="en-US" i="1" dirty="0">
                <a:solidFill>
                  <a:srgbClr val="2F2A2B"/>
                </a:solidFill>
                <a:latin typeface="Times New Roman" charset="0"/>
              </a:rPr>
              <a:t>at </a:t>
            </a:r>
            <a:r>
              <a:rPr lang="en-US" dirty="0">
                <a:solidFill>
                  <a:srgbClr val="2F2A2B"/>
                </a:solidFill>
                <a:latin typeface="Times New Roman" charset="0"/>
              </a:rPr>
              <a:t>YALE</a:t>
            </a:r>
            <a:endParaRPr lang="en-US" dirty="0">
              <a:solidFill>
                <a:srgbClr val="2F2A2B"/>
              </a:solidFill>
              <a:effectLst/>
              <a:latin typeface="Times New Roman" charset="0"/>
            </a:endParaRPr>
          </a:p>
        </p:txBody>
      </p:sp>
      <p:sp>
        <p:nvSpPr>
          <p:cNvPr id="5" name="Rectangle 4"/>
          <p:cNvSpPr/>
          <p:nvPr/>
        </p:nvSpPr>
        <p:spPr>
          <a:xfrm>
            <a:off x="3048000" y="2828836"/>
            <a:ext cx="6096000" cy="1200329"/>
          </a:xfrm>
          <a:prstGeom prst="rect">
            <a:avLst/>
          </a:prstGeom>
        </p:spPr>
        <p:txBody>
          <a:bodyPr>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effectLst/>
              <a:latin typeface="Times New Roman" charset="0"/>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3314" y="5212194"/>
            <a:ext cx="1020198" cy="1496290"/>
          </a:xfrm>
          <a:prstGeom prst="rect">
            <a:avLst/>
          </a:prstGeom>
        </p:spPr>
      </p:pic>
      <p:pic>
        <p:nvPicPr>
          <p:cNvPr id="7" name="Picture 6"/>
          <p:cNvPicPr>
            <a:picLocks noChangeAspect="1"/>
          </p:cNvPicPr>
          <p:nvPr/>
        </p:nvPicPr>
        <p:blipFill>
          <a:blip r:embed="rId3"/>
          <a:stretch>
            <a:fillRect/>
          </a:stretch>
        </p:blipFill>
        <p:spPr>
          <a:xfrm>
            <a:off x="8035636" y="5831321"/>
            <a:ext cx="3810000" cy="990600"/>
          </a:xfrm>
          <a:prstGeom prst="rect">
            <a:avLst/>
          </a:prstGeom>
        </p:spPr>
      </p:pic>
      <p:pic>
        <p:nvPicPr>
          <p:cNvPr id="8" name="Picture 7"/>
          <p:cNvPicPr>
            <a:picLocks noChangeAspect="1"/>
          </p:cNvPicPr>
          <p:nvPr/>
        </p:nvPicPr>
        <p:blipFill>
          <a:blip r:embed="rId4"/>
          <a:stretch>
            <a:fillRect/>
          </a:stretch>
        </p:blipFill>
        <p:spPr>
          <a:xfrm>
            <a:off x="8035636" y="4446658"/>
            <a:ext cx="4064000" cy="1219200"/>
          </a:xfrm>
          <a:prstGeom prst="rect">
            <a:avLst/>
          </a:prstGeom>
        </p:spPr>
      </p:pic>
      <p:pic>
        <p:nvPicPr>
          <p:cNvPr id="10" name="Picture 9">
            <a:extLst>
              <a:ext uri="{FF2B5EF4-FFF2-40B4-BE49-F238E27FC236}">
                <a16:creationId xmlns:a16="http://schemas.microsoft.com/office/drawing/2014/main" id="{04F1E52B-5CB2-7844-8C37-9EB42F39B6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964" y="2816379"/>
            <a:ext cx="3032234" cy="2274176"/>
          </a:xfrm>
          <a:prstGeom prst="rect">
            <a:avLst/>
          </a:prstGeom>
        </p:spPr>
      </p:pic>
    </p:spTree>
    <p:extLst>
      <p:ext uri="{BB962C8B-B14F-4D97-AF65-F5344CB8AC3E}">
        <p14:creationId xmlns:p14="http://schemas.microsoft.com/office/powerpoint/2010/main" val="1013834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4229" y="207050"/>
            <a:ext cx="7937346" cy="707886"/>
          </a:xfrm>
        </p:spPr>
        <p:txBody>
          <a:bodyPr wrap="square">
            <a:spAutoFit/>
          </a:bodyPr>
          <a:lstStyle/>
          <a:p>
            <a:pPr algn="ctr">
              <a:lnSpc>
                <a:spcPct val="100000"/>
              </a:lnSpc>
            </a:pPr>
            <a:r>
              <a:rPr lang="en-US" sz="4000" b="1" dirty="0">
                <a:latin typeface="+mn-lt"/>
              </a:rPr>
              <a:t>Renewable vs. Fossil Feedstocks</a:t>
            </a:r>
          </a:p>
        </p:txBody>
      </p:sp>
      <p:sp>
        <p:nvSpPr>
          <p:cNvPr id="3" name="Content Placeholder 2"/>
          <p:cNvSpPr>
            <a:spLocks noGrp="1"/>
          </p:cNvSpPr>
          <p:nvPr>
            <p:ph idx="1"/>
          </p:nvPr>
        </p:nvSpPr>
        <p:spPr>
          <a:xfrm>
            <a:off x="913557" y="1726264"/>
            <a:ext cx="7271799" cy="4535601"/>
          </a:xfrm>
        </p:spPr>
        <p:txBody>
          <a:bodyPr wrap="square">
            <a:spAutoFit/>
          </a:bodyPr>
          <a:lstStyle/>
          <a:p>
            <a:pPr marL="0" indent="0">
              <a:buNone/>
            </a:pPr>
            <a:r>
              <a:rPr lang="en-US" sz="2600" b="1" dirty="0"/>
              <a:t>Feedstock:</a:t>
            </a:r>
            <a:endParaRPr lang="en-US" sz="2600" dirty="0"/>
          </a:p>
          <a:p>
            <a:pPr marL="0" indent="0">
              <a:buNone/>
            </a:pPr>
            <a:endParaRPr lang="en-US" sz="500" dirty="0"/>
          </a:p>
          <a:p>
            <a:pPr marL="533400"/>
            <a:r>
              <a:rPr lang="en-US" sz="2400" dirty="0"/>
              <a:t>A raw material to supply or fuel or industrial process.</a:t>
            </a:r>
          </a:p>
          <a:p>
            <a:pPr marL="0" indent="0">
              <a:buNone/>
            </a:pPr>
            <a:endParaRPr lang="en-US" sz="2600" dirty="0"/>
          </a:p>
          <a:p>
            <a:pPr marL="0" indent="0">
              <a:buNone/>
            </a:pPr>
            <a:r>
              <a:rPr lang="en-US" sz="2600" b="1" dirty="0"/>
              <a:t>Renewable or Depleting is a question of time:</a:t>
            </a:r>
          </a:p>
          <a:p>
            <a:pPr marL="0" indent="0">
              <a:buNone/>
            </a:pPr>
            <a:endParaRPr lang="en-US" sz="500" dirty="0"/>
          </a:p>
          <a:p>
            <a:pPr marL="533400"/>
            <a:r>
              <a:rPr lang="en-US" sz="2400" dirty="0"/>
              <a:t>A renewable resource is determined to be renewable if it can be replenished in a relevant amount of time.</a:t>
            </a:r>
          </a:p>
          <a:p>
            <a:pPr marL="533400"/>
            <a:r>
              <a:rPr lang="en-US" sz="2400" dirty="0"/>
              <a:t>Fossil fuels are depleting because they cannot be replenished in a practical timeframe from vegetation.</a:t>
            </a:r>
          </a:p>
        </p:txBody>
      </p:sp>
      <p:sp>
        <p:nvSpPr>
          <p:cNvPr id="4" name="TextBox 3">
            <a:extLst>
              <a:ext uri="{FF2B5EF4-FFF2-40B4-BE49-F238E27FC236}">
                <a16:creationId xmlns:a16="http://schemas.microsoft.com/office/drawing/2014/main" id="{64231A91-A38C-464F-86F8-D9B6B7595694}"/>
              </a:ext>
            </a:extLst>
          </p:cNvPr>
          <p:cNvSpPr txBox="1"/>
          <p:nvPr/>
        </p:nvSpPr>
        <p:spPr>
          <a:xfrm>
            <a:off x="8381101" y="6372999"/>
            <a:ext cx="3364447" cy="276999"/>
          </a:xfrm>
          <a:prstGeom prst="rect">
            <a:avLst/>
          </a:prstGeom>
          <a:noFill/>
        </p:spPr>
        <p:txBody>
          <a:bodyPr wrap="none" rtlCol="0">
            <a:spAutoFit/>
          </a:bodyPr>
          <a:lstStyle/>
          <a:p>
            <a:r>
              <a:rPr lang="en-US" sz="1200" dirty="0">
                <a:solidFill>
                  <a:schemeClr val="bg1">
                    <a:lumMod val="50000"/>
                  </a:schemeClr>
                </a:solidFill>
              </a:rPr>
              <a:t>Image: Wikimedia Commons, Author: Johnlacrosse</a:t>
            </a:r>
          </a:p>
        </p:txBody>
      </p:sp>
      <p:pic>
        <p:nvPicPr>
          <p:cNvPr id="6" name="Picture 5">
            <a:extLst>
              <a:ext uri="{FF2B5EF4-FFF2-40B4-BE49-F238E27FC236}">
                <a16:creationId xmlns:a16="http://schemas.microsoft.com/office/drawing/2014/main" id="{18BEF396-AF5C-4257-98AD-01CD6B0BD32F}"/>
              </a:ext>
            </a:extLst>
          </p:cNvPr>
          <p:cNvPicPr>
            <a:picLocks noChangeAspect="1"/>
          </p:cNvPicPr>
          <p:nvPr/>
        </p:nvPicPr>
        <p:blipFill>
          <a:blip r:embed="rId2"/>
          <a:stretch>
            <a:fillRect/>
          </a:stretch>
        </p:blipFill>
        <p:spPr>
          <a:xfrm>
            <a:off x="8229600" y="1831079"/>
            <a:ext cx="3663950" cy="3952126"/>
          </a:xfrm>
          <a:prstGeom prst="rect">
            <a:avLst/>
          </a:prstGeom>
        </p:spPr>
      </p:pic>
      <p:cxnSp>
        <p:nvCxnSpPr>
          <p:cNvPr id="8" name="Straight Connector 7">
            <a:extLst>
              <a:ext uri="{FF2B5EF4-FFF2-40B4-BE49-F238E27FC236}">
                <a16:creationId xmlns:a16="http://schemas.microsoft.com/office/drawing/2014/main" id="{CC794820-2D8D-4F7E-A774-693EEC3030FC}"/>
              </a:ext>
            </a:extLst>
          </p:cNvPr>
          <p:cNvCxnSpPr>
            <a:cxnSpLocks/>
          </p:cNvCxnSpPr>
          <p:nvPr/>
        </p:nvCxnSpPr>
        <p:spPr>
          <a:xfrm>
            <a:off x="0" y="113646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4326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9" name="Rectangle 5"/>
          <p:cNvSpPr>
            <a:spLocks noGrp="1" noChangeArrowheads="1"/>
          </p:cNvSpPr>
          <p:nvPr>
            <p:ph sz="quarter" idx="1"/>
          </p:nvPr>
        </p:nvSpPr>
        <p:spPr>
          <a:noFill/>
          <a:ln/>
        </p:spPr>
        <p:txBody>
          <a:bodyPr/>
          <a:lstStyle/>
          <a:p>
            <a:r>
              <a:rPr lang="en-US" dirty="0"/>
              <a:t>Fossil carbon is formed over 300 million years ago </a:t>
            </a:r>
          </a:p>
        </p:txBody>
      </p:sp>
      <p:pic>
        <p:nvPicPr>
          <p:cNvPr id="922639" name="Picture 15" descr="MCj03398660000[1]"/>
          <p:cNvPicPr>
            <a:picLocks noGrp="1" noChangeAspect="1" noChangeArrowheads="1"/>
          </p:cNvPicPr>
          <p:nvPr>
            <p:ph sz="quarter" idx="4294967295"/>
          </p:nvPr>
        </p:nvPicPr>
        <p:blipFill>
          <a:blip r:embed="rId3" cstate="print">
            <a:extLst>
              <a:ext uri="{28A0092B-C50C-407E-A947-70E740481C1C}">
                <a14:useLocalDpi xmlns:a14="http://schemas.microsoft.com/office/drawing/2010/main" val="0"/>
              </a:ext>
            </a:extLst>
          </a:blip>
          <a:srcRect/>
          <a:stretch>
            <a:fillRect/>
          </a:stretch>
        </p:blipFill>
        <p:spPr>
          <a:xfrm>
            <a:off x="9115138" y="3934383"/>
            <a:ext cx="890587" cy="5445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641" name="Picture 17" descr="MCj03510120000[1]"/>
          <p:cNvPicPr>
            <a:picLocks noGrp="1" noChangeAspect="1" noChangeArrowheads="1"/>
          </p:cNvPicPr>
          <p:nvPr>
            <p:ph sz="quarter" idx="4294967295"/>
          </p:nvPr>
        </p:nvPicPr>
        <p:blipFill>
          <a:blip r:embed="rId4" cstate="print">
            <a:extLst>
              <a:ext uri="{28A0092B-C50C-407E-A947-70E740481C1C}">
                <a14:useLocalDpi xmlns:a14="http://schemas.microsoft.com/office/drawing/2010/main" val="0"/>
              </a:ext>
            </a:extLst>
          </a:blip>
          <a:srcRect/>
          <a:stretch>
            <a:fillRect/>
          </a:stretch>
        </p:blipFill>
        <p:spPr>
          <a:xfrm>
            <a:off x="8183563" y="3815197"/>
            <a:ext cx="803275" cy="8302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630" name="Tree"/>
          <p:cNvSpPr>
            <a:spLocks noEditPoints="1" noChangeArrowheads="1"/>
          </p:cNvSpPr>
          <p:nvPr/>
        </p:nvSpPr>
        <p:spPr bwMode="auto">
          <a:xfrm>
            <a:off x="2279650" y="3500439"/>
            <a:ext cx="1296988" cy="1512887"/>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922631" name="plant"/>
          <p:cNvSpPr>
            <a:spLocks noEditPoints="1" noChangeArrowheads="1"/>
          </p:cNvSpPr>
          <p:nvPr/>
        </p:nvSpPr>
        <p:spPr bwMode="auto">
          <a:xfrm>
            <a:off x="3287714" y="3429001"/>
            <a:ext cx="1152525" cy="1152525"/>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7100 w 21600"/>
              <a:gd name="T17" fmla="*/ 10092 h 21600"/>
              <a:gd name="T18" fmla="*/ 14545 w 21600"/>
              <a:gd name="T19" fmla="*/ 1357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922633" name="Rectangle 9"/>
          <p:cNvSpPr>
            <a:spLocks noChangeArrowheads="1"/>
          </p:cNvSpPr>
          <p:nvPr/>
        </p:nvSpPr>
        <p:spPr bwMode="auto">
          <a:xfrm>
            <a:off x="5029201" y="2671763"/>
            <a:ext cx="149848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lvl="2">
              <a:spcBef>
                <a:spcPct val="20000"/>
              </a:spcBef>
              <a:buClr>
                <a:schemeClr val="bg2"/>
              </a:buClr>
              <a:buSzPct val="65000"/>
              <a:buFont typeface="Wingdings" pitchFamily="2" charset="2"/>
              <a:buNone/>
            </a:pPr>
            <a:r>
              <a:rPr lang="en-US" sz="2000"/>
              <a:t>CO</a:t>
            </a:r>
            <a:r>
              <a:rPr lang="en-US" sz="2000" baseline="-25000"/>
              <a:t>2</a:t>
            </a:r>
          </a:p>
        </p:txBody>
      </p:sp>
      <p:sp>
        <p:nvSpPr>
          <p:cNvPr id="922634" name="Rectangle 10"/>
          <p:cNvSpPr>
            <a:spLocks noChangeArrowheads="1"/>
          </p:cNvSpPr>
          <p:nvPr/>
        </p:nvSpPr>
        <p:spPr bwMode="auto">
          <a:xfrm>
            <a:off x="5951538" y="2636838"/>
            <a:ext cx="647700" cy="431800"/>
          </a:xfrm>
          <a:prstGeom prst="rect">
            <a:avLst/>
          </a:prstGeom>
          <a:solidFill>
            <a:schemeClr val="accent1">
              <a:alpha val="39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635" name="AutoShape 11"/>
          <p:cNvSpPr>
            <a:spLocks noChangeArrowheads="1"/>
          </p:cNvSpPr>
          <p:nvPr/>
        </p:nvSpPr>
        <p:spPr bwMode="auto">
          <a:xfrm rot="9753263">
            <a:off x="2343150" y="2838450"/>
            <a:ext cx="3600450" cy="342900"/>
          </a:xfrm>
          <a:prstGeom prst="curvedUpArrow">
            <a:avLst>
              <a:gd name="adj1" fmla="val 210000"/>
              <a:gd name="adj2" fmla="val 42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643" name="AutoShape 19"/>
          <p:cNvSpPr>
            <a:spLocks noChangeArrowheads="1"/>
          </p:cNvSpPr>
          <p:nvPr/>
        </p:nvSpPr>
        <p:spPr bwMode="auto">
          <a:xfrm>
            <a:off x="4079875" y="4797425"/>
            <a:ext cx="1943100" cy="647700"/>
          </a:xfrm>
          <a:prstGeom prst="rightArrow">
            <a:avLst>
              <a:gd name="adj1" fmla="val 50000"/>
              <a:gd name="adj2" fmla="val 7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644" name="Rectangle 20"/>
          <p:cNvSpPr>
            <a:spLocks noChangeArrowheads="1"/>
          </p:cNvSpPr>
          <p:nvPr/>
        </p:nvSpPr>
        <p:spPr bwMode="auto">
          <a:xfrm>
            <a:off x="4079875" y="2997200"/>
            <a:ext cx="12486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Absorption</a:t>
            </a:r>
            <a:endParaRPr lang="fr-FR" b="1"/>
          </a:p>
        </p:txBody>
      </p:sp>
      <p:sp>
        <p:nvSpPr>
          <p:cNvPr id="922645" name="Rectangle 21"/>
          <p:cNvSpPr>
            <a:spLocks noChangeArrowheads="1"/>
          </p:cNvSpPr>
          <p:nvPr/>
        </p:nvSpPr>
        <p:spPr bwMode="auto">
          <a:xfrm>
            <a:off x="4440238" y="5373688"/>
            <a:ext cx="76123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Death</a:t>
            </a:r>
            <a:endParaRPr lang="fr-FR" b="1"/>
          </a:p>
        </p:txBody>
      </p:sp>
      <p:sp>
        <p:nvSpPr>
          <p:cNvPr id="922646" name="Rectangle 22"/>
          <p:cNvSpPr>
            <a:spLocks noChangeArrowheads="1"/>
          </p:cNvSpPr>
          <p:nvPr/>
        </p:nvSpPr>
        <p:spPr bwMode="auto">
          <a:xfrm>
            <a:off x="6096000" y="4868863"/>
            <a:ext cx="2520950" cy="360362"/>
          </a:xfrm>
          <a:prstGeom prst="rect">
            <a:avLst/>
          </a:prstGeom>
          <a:solidFill>
            <a:srgbClr val="663300"/>
          </a:solidFill>
          <a:ln w="9525">
            <a:solidFill>
              <a:srgbClr val="66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647" name="AutoShape 23"/>
          <p:cNvSpPr>
            <a:spLocks noChangeArrowheads="1"/>
          </p:cNvSpPr>
          <p:nvPr/>
        </p:nvSpPr>
        <p:spPr bwMode="auto">
          <a:xfrm>
            <a:off x="6311901" y="3357563"/>
            <a:ext cx="720725" cy="1295400"/>
          </a:xfrm>
          <a:prstGeom prst="upArrow">
            <a:avLst>
              <a:gd name="adj1" fmla="val 50000"/>
              <a:gd name="adj2" fmla="val 4493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648" name="Rectangle 24"/>
          <p:cNvSpPr>
            <a:spLocks noChangeArrowheads="1"/>
          </p:cNvSpPr>
          <p:nvPr/>
        </p:nvSpPr>
        <p:spPr bwMode="auto">
          <a:xfrm>
            <a:off x="7248526" y="3429000"/>
            <a:ext cx="237802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Decomposition 99,99%</a:t>
            </a:r>
            <a:endParaRPr lang="fr-FR" b="1"/>
          </a:p>
        </p:txBody>
      </p:sp>
      <p:sp>
        <p:nvSpPr>
          <p:cNvPr id="922649" name="AutoShape 25"/>
          <p:cNvSpPr>
            <a:spLocks noChangeArrowheads="1"/>
          </p:cNvSpPr>
          <p:nvPr/>
        </p:nvSpPr>
        <p:spPr bwMode="auto">
          <a:xfrm>
            <a:off x="7824789" y="5373689"/>
            <a:ext cx="503237" cy="935037"/>
          </a:xfrm>
          <a:prstGeom prst="downArrow">
            <a:avLst>
              <a:gd name="adj1" fmla="val 50000"/>
              <a:gd name="adj2" fmla="val 4645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650" name="Rectangle 26"/>
          <p:cNvSpPr>
            <a:spLocks noChangeArrowheads="1"/>
          </p:cNvSpPr>
          <p:nvPr/>
        </p:nvSpPr>
        <p:spPr bwMode="auto">
          <a:xfrm>
            <a:off x="8248651" y="5516563"/>
            <a:ext cx="214501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Sequestration 0.01%</a:t>
            </a:r>
            <a:endParaRPr lang="fr-FR" b="1"/>
          </a:p>
        </p:txBody>
      </p:sp>
      <p:sp>
        <p:nvSpPr>
          <p:cNvPr id="922651" name="Rectangle 27"/>
          <p:cNvSpPr>
            <a:spLocks noChangeArrowheads="1"/>
          </p:cNvSpPr>
          <p:nvPr/>
        </p:nvSpPr>
        <p:spPr bwMode="auto">
          <a:xfrm>
            <a:off x="6743700" y="6308726"/>
            <a:ext cx="2520950" cy="360363"/>
          </a:xfrm>
          <a:prstGeom prst="rect">
            <a:avLst/>
          </a:prstGeom>
          <a:solidFill>
            <a:srgbClr val="000000"/>
          </a:solidFill>
          <a:ln w="9525">
            <a:solidFill>
              <a:srgbClr val="66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652" name="Rectangle 28"/>
          <p:cNvSpPr>
            <a:spLocks noChangeArrowheads="1"/>
          </p:cNvSpPr>
          <p:nvPr/>
        </p:nvSpPr>
        <p:spPr bwMode="auto">
          <a:xfrm>
            <a:off x="3575051" y="6308725"/>
            <a:ext cx="259359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Fossil fuel: gas, oil, char…</a:t>
            </a:r>
            <a:endParaRPr lang="fr-FR" b="1"/>
          </a:p>
        </p:txBody>
      </p:sp>
      <p:sp>
        <p:nvSpPr>
          <p:cNvPr id="2" name="TextBox 1"/>
          <p:cNvSpPr txBox="1"/>
          <p:nvPr/>
        </p:nvSpPr>
        <p:spPr>
          <a:xfrm>
            <a:off x="6148450" y="5594906"/>
            <a:ext cx="2080642"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dirty="0"/>
              <a:t>Millions of years</a:t>
            </a:r>
          </a:p>
        </p:txBody>
      </p:sp>
      <p:sp>
        <p:nvSpPr>
          <p:cNvPr id="3" name="TextBox 2"/>
          <p:cNvSpPr txBox="1"/>
          <p:nvPr/>
        </p:nvSpPr>
        <p:spPr>
          <a:xfrm>
            <a:off x="1631504" y="6539190"/>
            <a:ext cx="1556482" cy="307777"/>
          </a:xfrm>
          <a:prstGeom prst="rect">
            <a:avLst/>
          </a:prstGeom>
          <a:noFill/>
        </p:spPr>
        <p:txBody>
          <a:bodyPr wrap="square" rtlCol="0">
            <a:spAutoFit/>
          </a:bodyPr>
          <a:lstStyle/>
          <a:p>
            <a:r>
              <a:rPr lang="en-US" sz="1400" dirty="0">
                <a:solidFill>
                  <a:schemeClr val="bg1">
                    <a:lumMod val="50000"/>
                  </a:schemeClr>
                </a:solidFill>
              </a:rPr>
              <a:t>Source: DOE</a:t>
            </a:r>
          </a:p>
        </p:txBody>
      </p:sp>
      <p:sp>
        <p:nvSpPr>
          <p:cNvPr id="25" name="Title 1"/>
          <p:cNvSpPr>
            <a:spLocks noGrp="1"/>
          </p:cNvSpPr>
          <p:nvPr>
            <p:ph type="title"/>
          </p:nvPr>
        </p:nvSpPr>
        <p:spPr>
          <a:xfrm>
            <a:off x="2124229" y="207050"/>
            <a:ext cx="7937346" cy="707886"/>
          </a:xfrm>
        </p:spPr>
        <p:txBody>
          <a:bodyPr wrap="square">
            <a:spAutoFit/>
          </a:bodyPr>
          <a:lstStyle/>
          <a:p>
            <a:pPr algn="ctr">
              <a:lnSpc>
                <a:spcPct val="100000"/>
              </a:lnSpc>
            </a:pPr>
            <a:r>
              <a:rPr lang="en-US" sz="4000" b="1" dirty="0">
                <a:latin typeface="+mn-lt"/>
              </a:rPr>
              <a:t>Fossil carbon timeline</a:t>
            </a:r>
          </a:p>
        </p:txBody>
      </p:sp>
    </p:spTree>
    <p:extLst>
      <p:ext uri="{BB962C8B-B14F-4D97-AF65-F5344CB8AC3E}">
        <p14:creationId xmlns:p14="http://schemas.microsoft.com/office/powerpoint/2010/main" val="46787294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9288" y="-94730"/>
            <a:ext cx="6466710" cy="1323439"/>
          </a:xfrm>
        </p:spPr>
        <p:txBody>
          <a:bodyPr wrap="square">
            <a:spAutoFit/>
          </a:bodyPr>
          <a:lstStyle/>
          <a:p>
            <a:pPr algn="ctr">
              <a:lnSpc>
                <a:spcPct val="100000"/>
              </a:lnSpc>
            </a:pPr>
            <a:r>
              <a:rPr lang="en-US" sz="4000" b="1" dirty="0">
                <a:latin typeface="+mn-lt"/>
              </a:rPr>
              <a:t>How is petroleum generated and used?</a:t>
            </a:r>
          </a:p>
        </p:txBody>
      </p:sp>
      <p:sp>
        <p:nvSpPr>
          <p:cNvPr id="4" name="Text Box 2"/>
          <p:cNvSpPr txBox="1">
            <a:spLocks noChangeArrowheads="1"/>
          </p:cNvSpPr>
          <p:nvPr/>
        </p:nvSpPr>
        <p:spPr bwMode="auto">
          <a:xfrm>
            <a:off x="2436658" y="3346777"/>
            <a:ext cx="7411003" cy="461665"/>
          </a:xfrm>
          <a:prstGeom prst="rect">
            <a:avLst/>
          </a:prstGeom>
          <a:ln/>
          <a:extLst/>
        </p:spPr>
        <p:style>
          <a:lnRef idx="2">
            <a:schemeClr val="accent1"/>
          </a:lnRef>
          <a:fillRef idx="1">
            <a:schemeClr val="lt1"/>
          </a:fillRef>
          <a:effectRef idx="0">
            <a:schemeClr val="accent1"/>
          </a:effectRef>
          <a:fontRef idx="minor">
            <a:schemeClr val="dk1"/>
          </a:fontRef>
        </p:style>
        <p:txBody>
          <a:bodyPr wrap="non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a:r>
              <a:rPr lang="en-US" altLang="x-none" sz="2400" dirty="0">
                <a:latin typeface="+mn-lt"/>
              </a:rPr>
              <a:t>Petroleum Products [Hydrocarbons – highly reduced state]</a:t>
            </a:r>
          </a:p>
        </p:txBody>
      </p:sp>
      <p:grpSp>
        <p:nvGrpSpPr>
          <p:cNvPr id="5" name="Group 3"/>
          <p:cNvGrpSpPr>
            <a:grpSpLocks/>
          </p:cNvGrpSpPr>
          <p:nvPr/>
        </p:nvGrpSpPr>
        <p:grpSpPr bwMode="auto">
          <a:xfrm>
            <a:off x="3206999" y="1620737"/>
            <a:ext cx="5851525" cy="1555750"/>
            <a:chOff x="1145" y="554"/>
            <a:chExt cx="3686" cy="980"/>
          </a:xfrm>
        </p:grpSpPr>
        <p:sp>
          <p:nvSpPr>
            <p:cNvPr id="6" name="Text Box 4"/>
            <p:cNvSpPr txBox="1">
              <a:spLocks noChangeArrowheads="1"/>
            </p:cNvSpPr>
            <p:nvPr/>
          </p:nvSpPr>
          <p:spPr bwMode="auto">
            <a:xfrm>
              <a:off x="1145" y="554"/>
              <a:ext cx="3686" cy="523"/>
            </a:xfrm>
            <a:prstGeom prst="rect">
              <a:avLst/>
            </a:prstGeom>
            <a:ln/>
            <a:extLst/>
          </p:spPr>
          <p:style>
            <a:lnRef idx="2">
              <a:schemeClr val="accent1"/>
            </a:lnRef>
            <a:fillRef idx="1">
              <a:schemeClr val="lt1"/>
            </a:fillRef>
            <a:effectRef idx="0">
              <a:schemeClr val="accent1"/>
            </a:effectRef>
            <a:fontRef idx="minor">
              <a:schemeClr val="dk1"/>
            </a:fontRef>
          </p:style>
          <p:txBody>
            <a:bodyPr wrap="non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a:r>
                <a:rPr lang="en-US" altLang="x-none" sz="2400" dirty="0">
                  <a:latin typeface="+mn-lt"/>
                </a:rPr>
                <a:t>Biomaterials [Carbohydrates, Proteins, Lipids]</a:t>
              </a:r>
            </a:p>
            <a:p>
              <a:pPr algn="ctr"/>
              <a:r>
                <a:rPr lang="en-US" altLang="x-none" sz="2400" dirty="0">
                  <a:latin typeface="+mn-lt"/>
                </a:rPr>
                <a:t>Highly Functionalized Molecules</a:t>
              </a:r>
            </a:p>
          </p:txBody>
        </p:sp>
        <p:sp>
          <p:nvSpPr>
            <p:cNvPr id="7" name="AutoShape 5"/>
            <p:cNvSpPr>
              <a:spLocks noChangeArrowheads="1"/>
            </p:cNvSpPr>
            <p:nvPr/>
          </p:nvSpPr>
          <p:spPr bwMode="auto">
            <a:xfrm>
              <a:off x="2796" y="1140"/>
              <a:ext cx="384" cy="394"/>
            </a:xfrm>
            <a:prstGeom prst="downArrow">
              <a:avLst>
                <a:gd name="adj1" fmla="val 50000"/>
                <a:gd name="adj2" fmla="val 25651"/>
              </a:avLst>
            </a:prstGeom>
            <a:solidFill>
              <a:srgbClr val="000099"/>
            </a:solidFill>
            <a:ln w="9525">
              <a:solidFill>
                <a:schemeClr val="tx1"/>
              </a:solidFill>
              <a:miter lim="800000"/>
              <a:headEnd/>
              <a:tailEnd/>
            </a:ln>
          </p:spPr>
          <p:txBody>
            <a:bodyPr vert="eaVert" wrap="none"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endParaRPr lang="x-none" altLang="x-none"/>
            </a:p>
          </p:txBody>
        </p:sp>
      </p:grpSp>
      <p:grpSp>
        <p:nvGrpSpPr>
          <p:cNvPr id="8" name="Group 6"/>
          <p:cNvGrpSpPr>
            <a:grpSpLocks/>
          </p:cNvGrpSpPr>
          <p:nvPr/>
        </p:nvGrpSpPr>
        <p:grpSpPr bwMode="auto">
          <a:xfrm>
            <a:off x="2669629" y="3942519"/>
            <a:ext cx="6789738" cy="1169988"/>
            <a:chOff x="809" y="1960"/>
            <a:chExt cx="4277" cy="737"/>
          </a:xfrm>
        </p:grpSpPr>
        <p:sp>
          <p:nvSpPr>
            <p:cNvPr id="9" name="Text Box 7"/>
            <p:cNvSpPr txBox="1">
              <a:spLocks noChangeArrowheads="1"/>
            </p:cNvSpPr>
            <p:nvPr/>
          </p:nvSpPr>
          <p:spPr bwMode="auto">
            <a:xfrm>
              <a:off x="809" y="2406"/>
              <a:ext cx="4277" cy="291"/>
            </a:xfrm>
            <a:prstGeom prst="rect">
              <a:avLst/>
            </a:prstGeom>
            <a:ln/>
            <a:extLst/>
          </p:spPr>
          <p:style>
            <a:lnRef idx="2">
              <a:schemeClr val="accent1"/>
            </a:lnRef>
            <a:fillRef idx="1">
              <a:schemeClr val="lt1"/>
            </a:fillRef>
            <a:effectRef idx="0">
              <a:schemeClr val="accent1"/>
            </a:effectRef>
            <a:fontRef idx="minor">
              <a:schemeClr val="dk1"/>
            </a:fontRef>
          </p:style>
          <p:txBody>
            <a:bodyPr wrap="non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a:r>
                <a:rPr lang="en-US" altLang="x-none" sz="2400" dirty="0">
                  <a:latin typeface="+mn-lt"/>
                </a:rPr>
                <a:t>Functionalized Compounds [Olefins, </a:t>
              </a:r>
              <a:r>
                <a:rPr lang="en-US" altLang="x-none" sz="2400" dirty="0" err="1">
                  <a:latin typeface="+mn-lt"/>
                </a:rPr>
                <a:t>Alkylchlorides</a:t>
              </a:r>
              <a:r>
                <a:rPr lang="en-US" altLang="x-none" sz="2400" dirty="0">
                  <a:latin typeface="+mn-lt"/>
                </a:rPr>
                <a:t>]</a:t>
              </a:r>
            </a:p>
          </p:txBody>
        </p:sp>
        <p:sp>
          <p:nvSpPr>
            <p:cNvPr id="10" name="AutoShape 8"/>
            <p:cNvSpPr>
              <a:spLocks noChangeArrowheads="1"/>
            </p:cNvSpPr>
            <p:nvPr/>
          </p:nvSpPr>
          <p:spPr bwMode="auto">
            <a:xfrm>
              <a:off x="2796" y="1960"/>
              <a:ext cx="384" cy="394"/>
            </a:xfrm>
            <a:prstGeom prst="downArrow">
              <a:avLst>
                <a:gd name="adj1" fmla="val 50000"/>
                <a:gd name="adj2" fmla="val 25651"/>
              </a:avLst>
            </a:prstGeom>
            <a:solidFill>
              <a:srgbClr val="000099"/>
            </a:solidFill>
            <a:ln w="9525">
              <a:solidFill>
                <a:schemeClr val="tx1"/>
              </a:solidFill>
              <a:miter lim="800000"/>
              <a:headEnd/>
              <a:tailEnd/>
            </a:ln>
          </p:spPr>
          <p:txBody>
            <a:bodyPr vert="eaVert" wrap="none"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endParaRPr lang="x-none" altLang="x-none"/>
            </a:p>
          </p:txBody>
        </p:sp>
      </p:grpSp>
      <p:grpSp>
        <p:nvGrpSpPr>
          <p:cNvPr id="11" name="Group 9"/>
          <p:cNvGrpSpPr>
            <a:grpSpLocks/>
          </p:cNvGrpSpPr>
          <p:nvPr/>
        </p:nvGrpSpPr>
        <p:grpSpPr bwMode="auto">
          <a:xfrm>
            <a:off x="3965825" y="5224641"/>
            <a:ext cx="4340225" cy="1192212"/>
            <a:chOff x="1623" y="2779"/>
            <a:chExt cx="2734" cy="751"/>
          </a:xfrm>
        </p:grpSpPr>
        <p:sp>
          <p:nvSpPr>
            <p:cNvPr id="12" name="Text Box 10"/>
            <p:cNvSpPr txBox="1">
              <a:spLocks noChangeArrowheads="1"/>
            </p:cNvSpPr>
            <p:nvPr/>
          </p:nvSpPr>
          <p:spPr bwMode="auto">
            <a:xfrm>
              <a:off x="1623" y="3242"/>
              <a:ext cx="2734" cy="288"/>
            </a:xfrm>
            <a:prstGeom prst="rect">
              <a:avLst/>
            </a:prstGeom>
            <a:ln/>
            <a:extLst/>
          </p:spPr>
          <p:style>
            <a:lnRef idx="2">
              <a:schemeClr val="accent1"/>
            </a:lnRef>
            <a:fillRef idx="1">
              <a:schemeClr val="lt1"/>
            </a:fillRef>
            <a:effectRef idx="0">
              <a:schemeClr val="accent1"/>
            </a:effectRef>
            <a:fontRef idx="minor">
              <a:schemeClr val="dk1"/>
            </a:fontRef>
          </p:style>
          <p:txBody>
            <a:bodyPr wrap="non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a:r>
                <a:rPr lang="en-US" altLang="x-none" sz="2400" dirty="0">
                  <a:latin typeface="+mn-lt"/>
                </a:rPr>
                <a:t>Highly Functionalized Molecules </a:t>
              </a:r>
            </a:p>
          </p:txBody>
        </p:sp>
        <p:sp>
          <p:nvSpPr>
            <p:cNvPr id="13" name="AutoShape 11"/>
            <p:cNvSpPr>
              <a:spLocks noChangeArrowheads="1"/>
            </p:cNvSpPr>
            <p:nvPr/>
          </p:nvSpPr>
          <p:spPr bwMode="auto">
            <a:xfrm>
              <a:off x="2796" y="2779"/>
              <a:ext cx="384" cy="394"/>
            </a:xfrm>
            <a:prstGeom prst="downArrow">
              <a:avLst>
                <a:gd name="adj1" fmla="val 50000"/>
                <a:gd name="adj2" fmla="val 25651"/>
              </a:avLst>
            </a:prstGeom>
            <a:solidFill>
              <a:srgbClr val="000099"/>
            </a:solidFill>
            <a:ln w="9525">
              <a:solidFill>
                <a:schemeClr val="tx1"/>
              </a:solidFill>
              <a:miter lim="800000"/>
              <a:headEnd/>
              <a:tailEnd/>
            </a:ln>
          </p:spPr>
          <p:txBody>
            <a:bodyPr vert="eaVert" wrap="none"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endParaRPr lang="x-none" altLang="x-none"/>
            </a:p>
          </p:txBody>
        </p:sp>
      </p:grpSp>
      <p:sp>
        <p:nvSpPr>
          <p:cNvPr id="14" name="TextBox 13"/>
          <p:cNvSpPr txBox="1"/>
          <p:nvPr/>
        </p:nvSpPr>
        <p:spPr>
          <a:xfrm>
            <a:off x="6889545" y="2509654"/>
            <a:ext cx="4172904" cy="830997"/>
          </a:xfrm>
          <a:prstGeom prst="rect">
            <a:avLst/>
          </a:prstGeom>
          <a:noFill/>
        </p:spPr>
        <p:txBody>
          <a:bodyPr wrap="square" rtlCol="0">
            <a:spAutoFit/>
          </a:bodyPr>
          <a:lstStyle/>
          <a:p>
            <a:r>
              <a:rPr lang="en-US" sz="1600" dirty="0"/>
              <a:t>1. High temperature, and pressure; natural process of oil creation</a:t>
            </a:r>
          </a:p>
          <a:p>
            <a:r>
              <a:rPr lang="en-US" sz="1600" dirty="0"/>
              <a:t>2. Oil extraction and processing</a:t>
            </a:r>
          </a:p>
        </p:txBody>
      </p:sp>
      <p:sp>
        <p:nvSpPr>
          <p:cNvPr id="15" name="TextBox 14"/>
          <p:cNvSpPr txBox="1"/>
          <p:nvPr/>
        </p:nvSpPr>
        <p:spPr>
          <a:xfrm>
            <a:off x="6889545" y="4025312"/>
            <a:ext cx="4022255" cy="338554"/>
          </a:xfrm>
          <a:prstGeom prst="rect">
            <a:avLst/>
          </a:prstGeom>
          <a:noFill/>
        </p:spPr>
        <p:txBody>
          <a:bodyPr wrap="none" rtlCol="0">
            <a:spAutoFit/>
          </a:bodyPr>
          <a:lstStyle/>
          <a:p>
            <a:r>
              <a:rPr lang="en-US" sz="1600" dirty="0"/>
              <a:t>3. Separation and oxidation, high energy input</a:t>
            </a:r>
          </a:p>
        </p:txBody>
      </p:sp>
      <p:sp>
        <p:nvSpPr>
          <p:cNvPr id="16" name="TextBox 15"/>
          <p:cNvSpPr txBox="1"/>
          <p:nvPr/>
        </p:nvSpPr>
        <p:spPr>
          <a:xfrm>
            <a:off x="6889545" y="5258553"/>
            <a:ext cx="4513563" cy="584775"/>
          </a:xfrm>
          <a:prstGeom prst="rect">
            <a:avLst/>
          </a:prstGeom>
          <a:noFill/>
        </p:spPr>
        <p:txBody>
          <a:bodyPr wrap="square" rtlCol="0">
            <a:spAutoFit/>
          </a:bodyPr>
          <a:lstStyle/>
          <a:p>
            <a:r>
              <a:rPr lang="en-US" sz="1600" dirty="0"/>
              <a:t>4. Further functionalization, replacing reactive groups with functional groups of interest</a:t>
            </a:r>
          </a:p>
        </p:txBody>
      </p:sp>
      <p:sp>
        <p:nvSpPr>
          <p:cNvPr id="3" name="TextBox 2"/>
          <p:cNvSpPr txBox="1"/>
          <p:nvPr/>
        </p:nvSpPr>
        <p:spPr>
          <a:xfrm>
            <a:off x="4122173" y="2707634"/>
            <a:ext cx="1553182"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dirty="0"/>
              <a:t>Over millennia</a:t>
            </a:r>
          </a:p>
        </p:txBody>
      </p:sp>
    </p:spTree>
    <p:extLst>
      <p:ext uri="{BB962C8B-B14F-4D97-AF65-F5344CB8AC3E}">
        <p14:creationId xmlns:p14="http://schemas.microsoft.com/office/powerpoint/2010/main" val="627457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701" name="Rectangle 5"/>
          <p:cNvSpPr>
            <a:spLocks noGrp="1" noChangeArrowheads="1"/>
          </p:cNvSpPr>
          <p:nvPr>
            <p:ph sz="quarter" idx="1"/>
          </p:nvPr>
        </p:nvSpPr>
        <p:spPr>
          <a:xfrm>
            <a:off x="1981200" y="1600200"/>
            <a:ext cx="7467600" cy="4098636"/>
          </a:xfrm>
          <a:noFill/>
          <a:ln/>
        </p:spPr>
        <p:txBody>
          <a:bodyPr/>
          <a:lstStyle/>
          <a:p>
            <a:r>
              <a:rPr lang="en-US" dirty="0"/>
              <a:t>Formation of fossil fuels: what happens during sequestration?</a:t>
            </a:r>
          </a:p>
          <a:p>
            <a:pPr lvl="1"/>
            <a:r>
              <a:rPr lang="en-US" dirty="0"/>
              <a:t>Transformation under high temperature and pressure of cellulose, lignin, lipids, chitin, proteins… </a:t>
            </a:r>
          </a:p>
          <a:p>
            <a:pPr lvl="2"/>
            <a:r>
              <a:rPr lang="en-US" dirty="0"/>
              <a:t>into </a:t>
            </a:r>
            <a:r>
              <a:rPr lang="en-US" b="1" dirty="0" err="1"/>
              <a:t>kerogen</a:t>
            </a:r>
            <a:r>
              <a:rPr lang="en-US" dirty="0"/>
              <a:t> and </a:t>
            </a:r>
            <a:r>
              <a:rPr lang="en-US" b="1" dirty="0"/>
              <a:t>bitumen</a:t>
            </a:r>
            <a:r>
              <a:rPr lang="en-US" dirty="0"/>
              <a:t> (high molecular weigh, viscous material). </a:t>
            </a:r>
            <a:r>
              <a:rPr lang="en-US" dirty="0" err="1"/>
              <a:t>Kerogen</a:t>
            </a:r>
            <a:r>
              <a:rPr lang="en-US" dirty="0"/>
              <a:t> from an oil shale deposit of western USA: C</a:t>
            </a:r>
            <a:r>
              <a:rPr lang="en-US" baseline="-25000" dirty="0"/>
              <a:t>215</a:t>
            </a:r>
            <a:r>
              <a:rPr lang="en-US" dirty="0"/>
              <a:t>H</a:t>
            </a:r>
            <a:r>
              <a:rPr lang="en-US" baseline="-25000" dirty="0"/>
              <a:t>330</a:t>
            </a:r>
            <a:r>
              <a:rPr lang="en-US" dirty="0"/>
              <a:t>O</a:t>
            </a:r>
            <a:r>
              <a:rPr lang="en-US" baseline="-25000" dirty="0"/>
              <a:t>12</a:t>
            </a:r>
            <a:r>
              <a:rPr lang="en-US" dirty="0"/>
              <a:t>N</a:t>
            </a:r>
            <a:r>
              <a:rPr lang="en-US" baseline="-25000" dirty="0"/>
              <a:t>5</a:t>
            </a:r>
            <a:r>
              <a:rPr lang="en-US" dirty="0"/>
              <a:t>S</a:t>
            </a:r>
          </a:p>
          <a:p>
            <a:pPr lvl="2"/>
            <a:r>
              <a:rPr lang="en-US" dirty="0"/>
              <a:t>Then </a:t>
            </a:r>
            <a:r>
              <a:rPr lang="en-US" b="1" i="1" dirty="0"/>
              <a:t>cracking</a:t>
            </a:r>
            <a:r>
              <a:rPr lang="en-US" dirty="0"/>
              <a:t> of this material into lower molecular weight material: </a:t>
            </a:r>
            <a:r>
              <a:rPr lang="en-US" b="1" dirty="0"/>
              <a:t>crude oil</a:t>
            </a:r>
            <a:r>
              <a:rPr lang="en-US" dirty="0"/>
              <a:t> and </a:t>
            </a:r>
            <a:r>
              <a:rPr lang="en-US" b="1" dirty="0"/>
              <a:t>natural gas</a:t>
            </a:r>
            <a:r>
              <a:rPr lang="en-US" dirty="0"/>
              <a:t>. </a:t>
            </a:r>
          </a:p>
          <a:p>
            <a:pPr lvl="2"/>
            <a:r>
              <a:rPr lang="en-US" dirty="0"/>
              <a:t>Reforming can also afford </a:t>
            </a:r>
            <a:r>
              <a:rPr lang="en-US" b="1" dirty="0"/>
              <a:t>coal</a:t>
            </a:r>
          </a:p>
          <a:p>
            <a:pPr lvl="1"/>
            <a:endParaRPr lang="en-US" dirty="0"/>
          </a:p>
        </p:txBody>
      </p:sp>
      <p:pic>
        <p:nvPicPr>
          <p:cNvPr id="925721" name="Picture 25" descr="Oilsh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0287" y="1570248"/>
            <a:ext cx="1343025" cy="1490758"/>
          </a:xfrm>
          <a:prstGeom prst="rect">
            <a:avLst/>
          </a:prstGeom>
          <a:noFill/>
          <a:extLst>
            <a:ext uri="{909E8E84-426E-40DD-AFC4-6F175D3DCCD1}">
              <a14:hiddenFill xmlns:a14="http://schemas.microsoft.com/office/drawing/2010/main">
                <a:solidFill>
                  <a:srgbClr val="FFFFFF"/>
                </a:solidFill>
              </a14:hiddenFill>
            </a:ext>
          </a:extLst>
        </p:spPr>
      </p:pic>
      <p:sp>
        <p:nvSpPr>
          <p:cNvPr id="925723" name="Rectangle 27"/>
          <p:cNvSpPr>
            <a:spLocks noChangeArrowheads="1"/>
          </p:cNvSpPr>
          <p:nvPr/>
        </p:nvSpPr>
        <p:spPr bwMode="auto">
          <a:xfrm>
            <a:off x="7896226" y="1171099"/>
            <a:ext cx="395794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lvl="3">
              <a:spcBef>
                <a:spcPct val="20000"/>
              </a:spcBef>
              <a:buClr>
                <a:schemeClr val="accent2"/>
              </a:buClr>
              <a:buSzPct val="70000"/>
              <a:buFont typeface="Wingdings" pitchFamily="2" charset="2"/>
              <a:buNone/>
            </a:pPr>
            <a:r>
              <a:rPr lang="en-US" sz="1600" dirty="0"/>
              <a:t>Oil shale containing kerogen </a:t>
            </a:r>
          </a:p>
        </p:txBody>
      </p:sp>
      <p:pic>
        <p:nvPicPr>
          <p:cNvPr id="9" name="Picture 8"/>
          <p:cNvPicPr>
            <a:picLocks noChangeAspect="1"/>
          </p:cNvPicPr>
          <p:nvPr/>
        </p:nvPicPr>
        <p:blipFill>
          <a:blip r:embed="rId4"/>
          <a:stretch>
            <a:fillRect/>
          </a:stretch>
        </p:blipFill>
        <p:spPr>
          <a:xfrm>
            <a:off x="3503713" y="5240464"/>
            <a:ext cx="1442073" cy="898757"/>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9074" y="5195003"/>
            <a:ext cx="1943093" cy="1088132"/>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0082" y="5076898"/>
            <a:ext cx="1643630" cy="1231136"/>
          </a:xfrm>
          <a:prstGeom prst="rect">
            <a:avLst/>
          </a:prstGeom>
        </p:spPr>
      </p:pic>
      <p:sp>
        <p:nvSpPr>
          <p:cNvPr id="12" name="Title 1"/>
          <p:cNvSpPr>
            <a:spLocks noGrp="1"/>
          </p:cNvSpPr>
          <p:nvPr>
            <p:ph type="title"/>
          </p:nvPr>
        </p:nvSpPr>
        <p:spPr>
          <a:xfrm>
            <a:off x="2124229" y="207050"/>
            <a:ext cx="7937346" cy="707886"/>
          </a:xfrm>
        </p:spPr>
        <p:txBody>
          <a:bodyPr wrap="square">
            <a:spAutoFit/>
          </a:bodyPr>
          <a:lstStyle/>
          <a:p>
            <a:pPr algn="ctr">
              <a:lnSpc>
                <a:spcPct val="100000"/>
              </a:lnSpc>
            </a:pPr>
            <a:r>
              <a:rPr lang="en-US" sz="4000" b="1" dirty="0">
                <a:latin typeface="+mn-lt"/>
              </a:rPr>
              <a:t>Fossil carbon</a:t>
            </a:r>
          </a:p>
        </p:txBody>
      </p:sp>
      <p:sp>
        <p:nvSpPr>
          <p:cNvPr id="2" name="Rectangle 1">
            <a:extLst>
              <a:ext uri="{FF2B5EF4-FFF2-40B4-BE49-F238E27FC236}">
                <a16:creationId xmlns:a16="http://schemas.microsoft.com/office/drawing/2014/main" id="{0926B785-8E6E-2743-A1FF-E9FB266F951B}"/>
              </a:ext>
            </a:extLst>
          </p:cNvPr>
          <p:cNvSpPr/>
          <p:nvPr/>
        </p:nvSpPr>
        <p:spPr>
          <a:xfrm>
            <a:off x="168168" y="6384100"/>
            <a:ext cx="2276714" cy="307777"/>
          </a:xfrm>
          <a:prstGeom prst="rect">
            <a:avLst/>
          </a:prstGeom>
        </p:spPr>
        <p:txBody>
          <a:bodyPr wrap="none">
            <a:spAutoFit/>
          </a:bodyPr>
          <a:lstStyle/>
          <a:p>
            <a:r>
              <a:rPr lang="en-US" sz="1400" dirty="0">
                <a:solidFill>
                  <a:schemeClr val="bg1">
                    <a:lumMod val="50000"/>
                  </a:schemeClr>
                </a:solidFill>
              </a:rPr>
              <a:t>Image: Wikimedia Commons</a:t>
            </a:r>
            <a:endParaRPr lang="en-US" sz="1400" dirty="0"/>
          </a:p>
        </p:txBody>
      </p:sp>
    </p:spTree>
    <p:extLst>
      <p:ext uri="{BB962C8B-B14F-4D97-AF65-F5344CB8AC3E}">
        <p14:creationId xmlns:p14="http://schemas.microsoft.com/office/powerpoint/2010/main" val="4147987520"/>
      </p:ext>
    </p:extLst>
  </p:cSld>
  <p:clrMapOvr>
    <a:masterClrMapping/>
  </p:clrMapOvr>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1716</TotalTime>
  <Words>3027</Words>
  <Application>Microsoft Office PowerPoint</Application>
  <PresentationFormat>Široki zaslon</PresentationFormat>
  <Paragraphs>426</Paragraphs>
  <Slides>54</Slides>
  <Notes>21</Notes>
  <HiddenSlides>0</HiddenSlides>
  <MMClips>0</MMClips>
  <ScaleCrop>false</ScaleCrop>
  <HeadingPairs>
    <vt:vector size="8" baseType="variant">
      <vt:variant>
        <vt:lpstr>Korišteni fontovi</vt:lpstr>
      </vt:variant>
      <vt:variant>
        <vt:i4>12</vt:i4>
      </vt:variant>
      <vt:variant>
        <vt:lpstr>Tema</vt:lpstr>
      </vt:variant>
      <vt:variant>
        <vt:i4>1</vt:i4>
      </vt:variant>
      <vt:variant>
        <vt:lpstr>Uloženi OLE poslužitelji</vt:lpstr>
      </vt:variant>
      <vt:variant>
        <vt:i4>1</vt:i4>
      </vt:variant>
      <vt:variant>
        <vt:lpstr>Naslovi slajdova</vt:lpstr>
      </vt:variant>
      <vt:variant>
        <vt:i4>54</vt:i4>
      </vt:variant>
    </vt:vector>
  </HeadingPairs>
  <TitlesOfParts>
    <vt:vector size="68" baseType="lpstr">
      <vt:lpstr>ＭＳ 明朝</vt:lpstr>
      <vt:lpstr>ＭＳ Ｐゴシック</vt:lpstr>
      <vt:lpstr>Arial</vt:lpstr>
      <vt:lpstr>Calibri</vt:lpstr>
      <vt:lpstr>Calibri Light</vt:lpstr>
      <vt:lpstr>Calibri Regular</vt:lpstr>
      <vt:lpstr>Cambria</vt:lpstr>
      <vt:lpstr>Comic Sans MS</vt:lpstr>
      <vt:lpstr>Symbol</vt:lpstr>
      <vt:lpstr>Times</vt:lpstr>
      <vt:lpstr>Times New Roman</vt:lpstr>
      <vt:lpstr>Wingdings</vt:lpstr>
      <vt:lpstr>Office Theme</vt:lpstr>
      <vt:lpstr>Photo Editor Photo</vt:lpstr>
      <vt:lpstr>Yale-UNIDO Train-the-Facilitator Workshop in Green Chemistry</vt:lpstr>
      <vt:lpstr>PowerPoint prezentacija</vt:lpstr>
      <vt:lpstr>PowerPoint prezentacija</vt:lpstr>
      <vt:lpstr>Where does stuff come?</vt:lpstr>
      <vt:lpstr>Where does stuff come?</vt:lpstr>
      <vt:lpstr>Renewable vs. Fossil Feedstocks</vt:lpstr>
      <vt:lpstr>Fossil carbon timeline</vt:lpstr>
      <vt:lpstr>How is petroleum generated and used?</vt:lpstr>
      <vt:lpstr>Fossil carbon</vt:lpstr>
      <vt:lpstr>Where does energy come from?</vt:lpstr>
      <vt:lpstr>Carbon peak?</vt:lpstr>
      <vt:lpstr>Gas from fracking</vt:lpstr>
      <vt:lpstr>Crude oil in the world</vt:lpstr>
      <vt:lpstr>PowerPoint prezentacija</vt:lpstr>
      <vt:lpstr>How are petroleum products made?</vt:lpstr>
      <vt:lpstr>What is petroleum used for?</vt:lpstr>
      <vt:lpstr>What about energy from renewable resources?</vt:lpstr>
      <vt:lpstr>PowerPoint prezentacija</vt:lpstr>
      <vt:lpstr>The Serbian Context</vt:lpstr>
      <vt:lpstr>The Serbian Context</vt:lpstr>
      <vt:lpstr>What are The Numbers for Serbia?</vt:lpstr>
      <vt:lpstr>Renewable feedstocks</vt:lpstr>
      <vt:lpstr>Environmental Issues</vt:lpstr>
      <vt:lpstr>PowerPoint prezentacija</vt:lpstr>
      <vt:lpstr>PowerPoint prezentacija</vt:lpstr>
      <vt:lpstr>PowerPoint prezentacija</vt:lpstr>
      <vt:lpstr>Advantages of Biodiesel</vt:lpstr>
      <vt:lpstr>Steps Required to Produce Biofuel from Soybeans</vt:lpstr>
      <vt:lpstr>First Generation bioethanol</vt:lpstr>
      <vt:lpstr>First Generation bioethanol</vt:lpstr>
      <vt:lpstr>Bioethanol: the Brazilian case – from sugar</vt:lpstr>
      <vt:lpstr>Bioethanol: the Brazilian case – from sugar</vt:lpstr>
      <vt:lpstr>Bioethanol: the Brazilian case – from sugar</vt:lpstr>
      <vt:lpstr>Bioethanol: the Brazilian case – from sugar</vt:lpstr>
      <vt:lpstr>Bioethanol: the US case – from starch</vt:lpstr>
      <vt:lpstr>Bioethanol: the US case – from starch</vt:lpstr>
      <vt:lpstr>Bioethanol: the US case – from starch</vt:lpstr>
      <vt:lpstr>Environmental Consequences per Unit Energy</vt:lpstr>
      <vt:lpstr>PowerPoint prezentacija</vt:lpstr>
      <vt:lpstr>Ethanol Supply: The Effect on Corn Supply and on Gasoline Supply</vt:lpstr>
      <vt:lpstr>PowerPoint prezentacija</vt:lpstr>
      <vt:lpstr>Second Generation Biofuels: Cellulosic Feedstock</vt:lpstr>
      <vt:lpstr>Second Generation Biofuels</vt:lpstr>
      <vt:lpstr>PowerPoint prezentacija</vt:lpstr>
      <vt:lpstr>PowerPoint prezentacija</vt:lpstr>
      <vt:lpstr>PowerPoint prezentacija</vt:lpstr>
      <vt:lpstr>Biodiesel from algae</vt:lpstr>
      <vt:lpstr>Biodiesel from algae</vt:lpstr>
      <vt:lpstr> Is Algae “Green Gold”?</vt:lpstr>
      <vt:lpstr>Pros</vt:lpstr>
      <vt:lpstr>How to Overcome the Technical Roadblocks to Low-Cost Advanced Biofuel Production</vt:lpstr>
      <vt:lpstr>Biofuels as an Alternative</vt:lpstr>
      <vt:lpstr>PowerPoint prezentacija</vt:lpstr>
      <vt:lpstr>PowerPoint prezentacija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Karolina Mellor</dc:creator>
  <cp:lastModifiedBy>PC</cp:lastModifiedBy>
  <cp:revision>165</cp:revision>
  <cp:lastPrinted>2018-05-25T18:35:35Z</cp:lastPrinted>
  <dcterms:created xsi:type="dcterms:W3CDTF">2018-01-18T15:00:09Z</dcterms:created>
  <dcterms:modified xsi:type="dcterms:W3CDTF">2018-12-18T05:48:12Z</dcterms:modified>
</cp:coreProperties>
</file>