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notesSlides/notesSlide8.xml" ContentType="application/vnd.openxmlformats-officedocument.presentationml.notesSlide+xml"/>
  <Override PartName="/ppt/ink/ink2.xml" ContentType="application/inkml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439" r:id="rId2"/>
    <p:sldId id="470" r:id="rId3"/>
    <p:sldId id="492" r:id="rId4"/>
    <p:sldId id="493" r:id="rId5"/>
    <p:sldId id="471" r:id="rId6"/>
    <p:sldId id="472" r:id="rId7"/>
    <p:sldId id="474" r:id="rId8"/>
    <p:sldId id="494" r:id="rId9"/>
    <p:sldId id="475" r:id="rId10"/>
    <p:sldId id="476" r:id="rId11"/>
    <p:sldId id="477" r:id="rId12"/>
    <p:sldId id="487" r:id="rId13"/>
    <p:sldId id="488" r:id="rId14"/>
    <p:sldId id="479" r:id="rId15"/>
    <p:sldId id="481" r:id="rId16"/>
    <p:sldId id="447" r:id="rId17"/>
    <p:sldId id="448" r:id="rId18"/>
    <p:sldId id="449" r:id="rId19"/>
    <p:sldId id="496" r:id="rId20"/>
    <p:sldId id="451" r:id="rId21"/>
    <p:sldId id="454" r:id="rId22"/>
    <p:sldId id="498" r:id="rId23"/>
    <p:sldId id="455" r:id="rId24"/>
    <p:sldId id="497" r:id="rId25"/>
    <p:sldId id="486" r:id="rId26"/>
    <p:sldId id="462" r:id="rId27"/>
    <p:sldId id="46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1DE49F-F6D4-F341-AD86-A989138F6485}">
          <p14:sldIdLst>
            <p14:sldId id="439"/>
            <p14:sldId id="470"/>
            <p14:sldId id="492"/>
            <p14:sldId id="493"/>
            <p14:sldId id="471"/>
            <p14:sldId id="472"/>
            <p14:sldId id="474"/>
            <p14:sldId id="494"/>
            <p14:sldId id="475"/>
            <p14:sldId id="476"/>
            <p14:sldId id="477"/>
            <p14:sldId id="487"/>
            <p14:sldId id="488"/>
            <p14:sldId id="479"/>
            <p14:sldId id="481"/>
            <p14:sldId id="447"/>
            <p14:sldId id="448"/>
            <p14:sldId id="449"/>
            <p14:sldId id="496"/>
            <p14:sldId id="451"/>
            <p14:sldId id="454"/>
            <p14:sldId id="498"/>
            <p14:sldId id="455"/>
            <p14:sldId id="497"/>
            <p14:sldId id="486"/>
            <p14:sldId id="462"/>
            <p14:sldId id="4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A5"/>
    <a:srgbClr val="FE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57" autoAdjust="0"/>
    <p:restoredTop sz="91896" autoAdjust="0"/>
  </p:normalViewPr>
  <p:slideViewPr>
    <p:cSldViewPr snapToGrid="0" snapToObjects="1">
      <p:cViewPr varScale="1">
        <p:scale>
          <a:sx n="78" d="100"/>
          <a:sy n="78" d="100"/>
        </p:scale>
        <p:origin x="636" y="5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2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18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8-10-23T01:00:19.444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7 17 7,'0'0'14,"-7"-17"-2,7 17-16,0 0-8,0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8-10-23T01:00:19.444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7 17 7,'0'0'14,"-7"-17"-2,7 17-16,0 0-8,0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FB299-2540-E440-98E9-CAAD9BD919E2}" type="datetimeFigureOut">
              <a:rPr lang="en-US" smtClean="0"/>
              <a:t>11/27/2018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3D1F3-E474-F946-B4DE-C58D2CF87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2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7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</a:t>
            </a:r>
            <a:r>
              <a:rPr lang="en-US" baseline="0" dirty="0"/>
              <a:t> types of processes have different range of E-factor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1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(10+20+5+1200+80)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200 = 6.575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0.020</a:t>
            </a:r>
            <a:r>
              <a:rPr lang="en-US" dirty="0"/>
              <a:t> /</a:t>
            </a:r>
            <a:r>
              <a:rPr lang="en-US" baseline="0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0.007</a:t>
            </a:r>
            <a:r>
              <a:rPr lang="en-US" dirty="0"/>
              <a:t> /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68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29DE464-E42D-4F5E-972E-C1AD17795C30}" type="slidenum">
              <a:rPr lang="fr-FR" altLang="en-US" sz="1300"/>
              <a:pPr algn="r" eaLnBrk="1" hangingPunct="1"/>
              <a:t>14</a:t>
            </a:fld>
            <a:endParaRPr lang="fr-FR" altLang="en-US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480975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773A9D1-0872-45F9-8D0F-A261B5AC0C97}" type="slidenum">
              <a:rPr lang="fr-FR" altLang="en-US" sz="1300"/>
              <a:pPr algn="r" eaLnBrk="1" hangingPunct="1"/>
              <a:t>15</a:t>
            </a:fld>
            <a:endParaRPr lang="fr-FR" altLang="en-US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99194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Reaction type??</a:t>
            </a:r>
          </a:p>
          <a:p>
            <a:r>
              <a:rPr lang="en-US" dirty="0"/>
              <a:t>137 / 275.11</a:t>
            </a:r>
          </a:p>
          <a:p>
            <a:r>
              <a:rPr lang="en-US" dirty="0"/>
              <a:t>49.8%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1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2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64304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5300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4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262572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5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4800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6348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315856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D460AD-B819-B545-895A-10070F34B2D5}" type="slidenum">
              <a:rPr kumimoji="0" lang="en-US" alt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x-non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530130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D495349-CE05-4E29-A11A-84CD066A86DE}" type="slidenum">
              <a:rPr lang="fr-FR" altLang="en-US" sz="1300"/>
              <a:pPr algn="r" eaLnBrk="1" hangingPunct="1"/>
              <a:t>10</a:t>
            </a:fld>
            <a:endParaRPr lang="fr-FR" altLang="en-US" sz="13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09646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D9CF-F6DA-4BF1-AE00-3B5E3A7840CC}" type="datetime1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3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3D55-93F9-43C4-ACFB-89251D4C8820}" type="datetime1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9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C09-926E-411A-BA3A-F3382B395692}" type="datetime1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9926" y="6041708"/>
            <a:ext cx="791804" cy="8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" y="6004757"/>
            <a:ext cx="1105975" cy="7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6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B7270-27BB-4693-ADA0-518695A0E286}" type="datetime1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FF1-AAB0-4542-B5A3-0F5A900165EE}" type="datetime1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5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024D-D7CE-47D8-86D4-3F76B10BCE6B}" type="datetime1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C266-7F94-4099-B11F-57A58251E696}" type="datetime1">
              <a:rPr lang="en-US" smtClean="0"/>
              <a:t>11/27/2018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6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DD8C-D2A8-4B87-9C85-CD5A53EFBB5F}" type="datetime1">
              <a:rPr lang="en-US" smtClean="0"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3815-2B9D-4A6F-8E8B-9C36FE088360}" type="datetime1">
              <a:rPr lang="en-US" smtClean="0"/>
              <a:t>11/27/2018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2AB6-C761-49F8-B0B0-40331FBA9B90}" type="datetime1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553-B635-4971-892C-B0B629D72E95}" type="datetime1">
              <a:rPr lang="en-US" smtClean="0"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5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6EE97-230C-4792-A0A4-5F9B7285ADAC}" type="datetime1">
              <a:rPr lang="en-US" smtClean="0"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5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6.bin"/><Relationship Id="rId2" Type="http://schemas.openxmlformats.org/officeDocument/2006/relationships/tags" Target="../tags/tag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7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9.bin"/><Relationship Id="rId2" Type="http://schemas.openxmlformats.org/officeDocument/2006/relationships/tags" Target="../tags/tag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8.bin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emf"/><Relationship Id="rId3" Type="http://schemas.openxmlformats.org/officeDocument/2006/relationships/notesSlide" Target="../notesSlides/notesSlide7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emf"/><Relationship Id="rId3" Type="http://schemas.openxmlformats.org/officeDocument/2006/relationships/notesSlide" Target="../notesSlides/notesSlide8.xml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5.png"/><Relationship Id="rId4" Type="http://schemas.openxmlformats.org/officeDocument/2006/relationships/image" Target="../media/image10.wmf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613333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ea typeface="+mn-ea"/>
                <a:cs typeface="+mn-cs"/>
              </a:rPr>
              <a:t>Metrics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1D73F-817C-43DB-97A4-82A1ABDE7B42}"/>
              </a:ext>
            </a:extLst>
          </p:cNvPr>
          <p:cNvSpPr txBox="1"/>
          <p:nvPr/>
        </p:nvSpPr>
        <p:spPr>
          <a:xfrm>
            <a:off x="650946" y="6546791"/>
            <a:ext cx="7310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Life Cycle Thinking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Author: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 National Institute of Standards and Technology (NIST)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FC0E2-DC87-4F04-A232-BA857E68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292" y="2144106"/>
            <a:ext cx="4557412" cy="4402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1649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350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43B65A-7748-2A41-A117-7EF994700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1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60421" name="Rectangle 3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Environmental Factor (</a:t>
            </a:r>
            <a:r>
              <a:rPr lang="en-US" alt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E-Factor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60422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4679950"/>
          </a:xfrm>
          <a:noFill/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Proposed by R. Sheldon in 1992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0424" name="Object 8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0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604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5" name="Object 9"/>
          <p:cNvGraphicFramePr>
            <a:graphicFrameLocks noChangeAspect="1"/>
          </p:cNvGraphicFramePr>
          <p:nvPr>
            <p:extLst/>
          </p:nvPr>
        </p:nvGraphicFramePr>
        <p:xfrm>
          <a:off x="2960688" y="3898900"/>
          <a:ext cx="5905500" cy="262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71" name="CS ChemDraw Drawing" r:id="rId7" imgW="2948411" imgH="1310171" progId="ChemDraw.Document.6.0">
                  <p:embed/>
                </p:oleObj>
              </mc:Choice>
              <mc:Fallback>
                <p:oleObj name="CS ChemDraw Drawing" r:id="rId7" imgW="2948411" imgH="1310171" progId="ChemDraw.Document.6.0">
                  <p:embed/>
                  <p:pic>
                    <p:nvPicPr>
                      <p:cNvPr id="6042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688" y="3898900"/>
                        <a:ext cx="5905500" cy="262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54238" y="282737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03953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CA" dirty="0"/>
              <a:t>Classical synthesis of </a:t>
            </a:r>
            <a:r>
              <a:rPr lang="en-CA" dirty="0" err="1"/>
              <a:t>phloroglucinol</a:t>
            </a:r>
            <a:r>
              <a:rPr lang="en-CA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9005" t="27084" r="51757" b="33593"/>
          <a:stretch/>
        </p:blipFill>
        <p:spPr>
          <a:xfrm>
            <a:off x="3345873" y="2381250"/>
            <a:ext cx="5105401" cy="28765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7345" y="5410884"/>
            <a:ext cx="6948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Compound masses are expressed in gram per mol.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0FFF4655-8E73-4E07-81D6-C4A6E6EBB973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Environmental Factor (</a:t>
            </a:r>
            <a:r>
              <a:rPr lang="en-US" alt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E-Factor</a:t>
            </a:r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Scale8">
            <a:extLst>
              <a:ext uri="{FF2B5EF4-FFF2-40B4-BE49-F238E27FC236}">
                <a16:creationId xmlns:a16="http://schemas.microsoft.com/office/drawing/2014/main" id="{F26EFC1A-2558-417B-9917-97E94C53F3F0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54238" y="282737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525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9957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Environmental Factor (</a:t>
            </a:r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E-Factor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437" y="1218759"/>
            <a:ext cx="11225270" cy="2672526"/>
          </a:xfr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Depends on the definition of waste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Non-recoverable starting materials, solvent, catalysts.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Undesired side products.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Smaller E-factor means closer to zero waste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E-factor can be used to estimate/calculate the total waste generated:</a:t>
            </a:r>
          </a:p>
          <a:p>
            <a:pPr marL="0" indent="0" algn="ctr">
              <a:buNone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Amount of Waste = Amount of Product x E-factor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62150" y="4657724"/>
          <a:ext cx="8267700" cy="1676400"/>
        </p:xfrm>
        <a:graphic>
          <a:graphicData uri="http://schemas.openxmlformats.org/drawingml/2006/table">
            <a:tbl>
              <a:tblPr/>
              <a:tblGrid>
                <a:gridCol w="20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Industry sector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Annual production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E-factor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Waste produced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Oil refining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8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Ca. 0.1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5   </a:t>
                      </a:r>
                      <a:r>
                        <a:rPr lang="en-US" sz="1600" dirty="0">
                          <a:effectLst/>
                        </a:rPr>
                        <a:t>–   10</a:t>
                      </a:r>
                      <a:r>
                        <a:rPr lang="en-US" sz="1600" baseline="300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Bulk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4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&lt;1–5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4   </a:t>
                      </a:r>
                      <a:r>
                        <a:rPr lang="en-US" sz="1600" dirty="0">
                          <a:effectLst/>
                        </a:rPr>
                        <a:t>–   5 ×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Fine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−10</a:t>
                      </a:r>
                      <a:r>
                        <a:rPr lang="en-US" sz="1600" baseline="300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5–50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5 ×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Pharmaceuticals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10–10</a:t>
                      </a:r>
                      <a:r>
                        <a:rPr lang="en-US" sz="1600" baseline="30000">
                          <a:effectLst/>
                        </a:rPr>
                        <a:t>3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25–100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2.5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0" y="3957880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E-factor = total waste (g) / product (g)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BE8621-F6BD-47AD-A570-790EDDEA724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6796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2650" y="238997"/>
            <a:ext cx="78867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E-Factor Example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9008883"/>
              </p:ext>
            </p:extLst>
          </p:nvPr>
        </p:nvGraphicFramePr>
        <p:xfrm>
          <a:off x="2152650" y="1935993"/>
          <a:ext cx="7053706" cy="202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91" name="CS ChemDraw Drawing" r:id="rId4" imgW="4613029" imgH="1327341" progId="ChemDraw.Document.6.0">
                  <p:embed/>
                </p:oleObj>
              </mc:Choice>
              <mc:Fallback>
                <p:oleObj name="CS ChemDraw Drawing" r:id="rId4" imgW="4613029" imgH="1327341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52650" y="1935993"/>
                        <a:ext cx="7053706" cy="202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84666" y="1132278"/>
            <a:ext cx="4729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Friedel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-Craft Alkylation (Substitution)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4666" y="1524745"/>
            <a:ext cx="695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numbers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represent the mass of the chemical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reaction.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299110"/>
              </p:ext>
            </p:extLst>
          </p:nvPr>
        </p:nvGraphicFramePr>
        <p:xfrm>
          <a:off x="688369" y="4309256"/>
          <a:ext cx="9923122" cy="764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20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Chloroethane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Catalyst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Solvent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2-Ethylphenol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E-Factor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 g</a:t>
                      </a:r>
                      <a:endParaRPr lang="en-US" sz="2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6.575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200673" y="5152388"/>
            <a:ext cx="4474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E-factor = total waste (g) / product (g)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415560-32EB-43DD-9526-9EC1D43A142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88369" y="5300451"/>
          <a:ext cx="5981432" cy="1229449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93186">
                  <a:extLst>
                    <a:ext uri="{9D8B030D-6E8A-4147-A177-3AD203B41FA5}">
                      <a16:colId xmlns:a16="http://schemas.microsoft.com/office/drawing/2014/main" val="4132764065"/>
                    </a:ext>
                  </a:extLst>
                </a:gridCol>
                <a:gridCol w="2521372">
                  <a:extLst>
                    <a:ext uri="{9D8B030D-6E8A-4147-A177-3AD203B41FA5}">
                      <a16:colId xmlns:a16="http://schemas.microsoft.com/office/drawing/2014/main" val="289607281"/>
                    </a:ext>
                  </a:extLst>
                </a:gridCol>
                <a:gridCol w="1466874">
                  <a:extLst>
                    <a:ext uri="{9D8B030D-6E8A-4147-A177-3AD203B41FA5}">
                      <a16:colId xmlns:a16="http://schemas.microsoft.com/office/drawing/2014/main" val="2500107494"/>
                    </a:ext>
                  </a:extLst>
                </a:gridCol>
              </a:tblGrid>
              <a:tr h="46335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At 10 g scale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3-ton scale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8901418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Desired</a:t>
                      </a:r>
                      <a:r>
                        <a:rPr lang="en-US" sz="2000" u="none" strike="noStrike" baseline="0" dirty="0">
                          <a:effectLst/>
                        </a:rPr>
                        <a:t> product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 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 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5423180"/>
                  </a:ext>
                </a:extLst>
              </a:tr>
              <a:tr h="41319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Waste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1315g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19.725 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7977995"/>
                  </a:ext>
                </a:extLst>
              </a:tr>
            </a:tbl>
          </a:graphicData>
        </a:graphic>
      </p:graphicFrame>
      <p:sp>
        <p:nvSpPr>
          <p:cNvPr id="4" name="Left Arrow Callout 3"/>
          <p:cNvSpPr/>
          <p:nvPr/>
        </p:nvSpPr>
        <p:spPr>
          <a:xfrm>
            <a:off x="6780944" y="5965127"/>
            <a:ext cx="5024063" cy="725001"/>
          </a:xfrm>
          <a:prstGeom prst="left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Industrial reactions are run on the big scale</a:t>
            </a:r>
          </a:p>
        </p:txBody>
      </p:sp>
    </p:spTree>
    <p:extLst>
      <p:ext uri="{BB962C8B-B14F-4D97-AF65-F5344CB8AC3E}">
        <p14:creationId xmlns:p14="http://schemas.microsoft.com/office/powerpoint/2010/main" val="2174257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63886" y="92075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Process Mass Intensity (PMI)</a:t>
            </a:r>
          </a:p>
        </p:txBody>
      </p:sp>
      <p:sp>
        <p:nvSpPr>
          <p:cNvPr id="58374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4679950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Mass Intensity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i="1" dirty="0">
                <a:latin typeface="Arial" panose="020B0604020202020204" pitchFamily="34" charset="0"/>
                <a:cs typeface="Arial" panose="020B0604020202020204" pitchFamily="34" charset="0"/>
              </a:rPr>
              <a:t>E-factor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+ 1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8376" name="Object 8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4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583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9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978639"/>
              </p:ext>
            </p:extLst>
          </p:nvPr>
        </p:nvGraphicFramePr>
        <p:xfrm>
          <a:off x="2535843" y="3846879"/>
          <a:ext cx="5686425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95" name="CS ChemDraw Drawing" r:id="rId7" imgW="2849880" imgH="947420" progId="ChemDraw.Document.6.0">
                  <p:embed/>
                </p:oleObj>
              </mc:Choice>
              <mc:Fallback>
                <p:oleObj name="CS ChemDraw Drawing" r:id="rId7" imgW="2849880" imgH="947420" progId="ChemDraw.Document.6.0">
                  <p:embed/>
                  <p:pic>
                    <p:nvPicPr>
                      <p:cNvPr id="5837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5843" y="3846879"/>
                        <a:ext cx="5686425" cy="189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222268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9008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125"/>
            <a:ext cx="10515600" cy="979581"/>
          </a:xfrm>
          <a:noFill/>
        </p:spPr>
        <p:txBody>
          <a:bodyPr/>
          <a:lstStyle/>
          <a:p>
            <a:pPr eaLnBrk="1" hangingPunct="1"/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Atom Economy</a:t>
            </a:r>
          </a:p>
        </p:txBody>
      </p:sp>
      <p:sp>
        <p:nvSpPr>
          <p:cNvPr id="54278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38470" y="3434529"/>
            <a:ext cx="5338633" cy="2454060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atom economy is one of the 12 principles of green chemistry</a:t>
            </a:r>
          </a:p>
          <a:p>
            <a:pPr marL="0" indent="0"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nowadays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often used as a generic term to talk about maximizing conversion from starting materials into products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667000" y="1746759"/>
            <a:ext cx="6781800" cy="1200329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Atom economy demands to minimize the quantity of matter that will not be in the desired product at the end.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338470" y="6323598"/>
            <a:ext cx="92777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Moores A. “Atom economy, principles and a few examples."  in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Green Catalysis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Wiley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3494186"/>
            <a:ext cx="4174362" cy="222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9702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316753" y="4293276"/>
          <a:ext cx="3888404" cy="174900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4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4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Reagent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</a:t>
                      </a:r>
                      <a:r>
                        <a:rPr lang="en-US" sz="1800" baseline="-25000" dirty="0"/>
                        <a:t>W</a:t>
                      </a:r>
                      <a:r>
                        <a:rPr lang="en-US" sz="1800" baseline="0" dirty="0"/>
                        <a:t> (g mol</a:t>
                      </a:r>
                      <a:r>
                        <a:rPr lang="en-US" sz="1800" baseline="30000" dirty="0"/>
                        <a:t>-1</a:t>
                      </a:r>
                      <a:r>
                        <a:rPr lang="en-US" sz="1800" baseline="0" dirty="0"/>
                        <a:t>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74.12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102.91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98.08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(Desired Product)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97190" y="2614562"/>
            <a:ext cx="9337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OH</a:t>
            </a:r>
            <a:r>
              <a:rPr lang="en-US" sz="2400" dirty="0"/>
              <a:t> + </a:t>
            </a:r>
            <a:r>
              <a:rPr lang="en-US" sz="2400" dirty="0" err="1"/>
              <a:t>NaBr</a:t>
            </a:r>
            <a:r>
              <a:rPr lang="en-US" sz="2400" dirty="0"/>
              <a:t> + H</a:t>
            </a:r>
            <a:r>
              <a:rPr lang="en-US" sz="2400" baseline="-25000" dirty="0"/>
              <a:t>2</a:t>
            </a:r>
            <a:r>
              <a:rPr lang="en-US" sz="2400" dirty="0"/>
              <a:t>SO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Br</a:t>
            </a:r>
            <a:r>
              <a:rPr lang="en-US" sz="2400" dirty="0"/>
              <a:t>  +  NaHSO</a:t>
            </a:r>
            <a:r>
              <a:rPr lang="en-US" sz="2400" baseline="-25000" dirty="0"/>
              <a:t>4    </a:t>
            </a:r>
            <a:r>
              <a:rPr lang="en-US" sz="2400" dirty="0"/>
              <a:t>+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r>
              <a:rPr lang="en-US" dirty="0"/>
              <a:t>	 1                                2               3                                 4                                    5                     6</a:t>
            </a:r>
            <a:r>
              <a:rPr lang="en-US" sz="2000" dirty="0"/>
              <a:t>			                                                     </a:t>
            </a:r>
            <a:r>
              <a:rPr lang="en-US" sz="1600" dirty="0"/>
              <a:t>(Desired Product)  </a:t>
            </a:r>
            <a:endParaRPr lang="en-US" sz="2000" dirty="0"/>
          </a:p>
        </p:txBody>
      </p:sp>
      <p:sp>
        <p:nvSpPr>
          <p:cNvPr id="9" name="Right Brace 8"/>
          <p:cNvSpPr/>
          <p:nvPr/>
        </p:nvSpPr>
        <p:spPr>
          <a:xfrm>
            <a:off x="10270154" y="4673600"/>
            <a:ext cx="150725" cy="10159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20879" y="4983111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275.11 g mol</a:t>
            </a:r>
            <a:r>
              <a:rPr lang="en-US" sz="2000" baseline="30000" dirty="0"/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74.12+102.91+98.08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100%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=49.8 %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blipFill>
                <a:blip r:embed="rId3"/>
                <a:stretch>
                  <a:fillRect l="-1399" t="-1124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39964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Atom Economy: Example 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3717" y="1955143"/>
            <a:ext cx="6486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	*including the stoichiometric coefficient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8142E7-6017-47E5-8771-BEAFBCEFF17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/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Atom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Economy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desired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product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all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reactants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  <a:blipFill>
                <a:blip r:embed="rId4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1437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49BDEB2-17C2-4CD3-9A5C-FFD59B3458C5}"/>
              </a:ext>
            </a:extLst>
          </p:cNvPr>
          <p:cNvSpPr/>
          <p:nvPr/>
        </p:nvSpPr>
        <p:spPr>
          <a:xfrm>
            <a:off x="6221506" y="1364923"/>
            <a:ext cx="5432612" cy="49876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09E0353-9EE8-42B8-9F2C-0E0F369F5323}"/>
              </a:ext>
            </a:extLst>
          </p:cNvPr>
          <p:cNvSpPr/>
          <p:nvPr/>
        </p:nvSpPr>
        <p:spPr>
          <a:xfrm>
            <a:off x="537882" y="1408607"/>
            <a:ext cx="5432612" cy="49876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08" y="215287"/>
            <a:ext cx="11402785" cy="646331"/>
          </a:xfrm>
        </p:spPr>
        <p:txBody>
          <a:bodyPr>
            <a:spAutoFit/>
          </a:bodyPr>
          <a:lstStyle/>
          <a:p>
            <a:pPr algn="ctr"/>
            <a:r>
              <a:rPr lang="en-US" sz="4000" b="1" dirty="0">
                <a:latin typeface="+mn-lt"/>
              </a:rPr>
              <a:t>Atom Economy: Example 2 - Ibuprofen Synthesis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945136" y="6453870"/>
            <a:ext cx="107562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From: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Cann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and Connelly “Real World Cases in Green Chemistry”, ACS: Washington, DC 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1350" y="1501767"/>
            <a:ext cx="480059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The Problem: </a:t>
            </a:r>
            <a:endParaRPr lang="en-US" b="1" dirty="0"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just"/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The traditional industrial synthesis of ibuprofen was developed and patented by the Boots Company of England in the 1960s (U.S. Patent 3,385,886). This synthesis is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 six-step process 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and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results in large quantities of unwanted waste 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chemical byproducts that must be disposed of or otherwise managed. Much of the waste that is generated is a result of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many of the atoms of the reactants not being incorporated into the desired product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(ibuprofen) but into unwanted byproducts (poor atom economy/atom utilization). The process also uses a variety of solvents, and catalysts (if any) are not used in stoichiometric amounts.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8899" y="1501767"/>
            <a:ext cx="4800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The Solution:</a:t>
            </a:r>
          </a:p>
          <a:p>
            <a:pPr algn="just"/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The BHC Company has developed and implemented a new greener industrial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synthesis of ibuprofen that is only three steps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 (U.S. Patents 4,981,995 and 5,068,448, both issued in 1991). In this process, </a:t>
            </a:r>
            <a:r>
              <a:rPr lang="en-US" b="1" dirty="0">
                <a:solidFill>
                  <a:srgbClr val="00B0F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most of the atoms of the reactants are incorporated into the desired product </a:t>
            </a:r>
            <a:r>
              <a:rPr lang="en-US" dirty="0"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(ibuprofen). This results in only small amounts of unwanted byproducts (very good atom economy/atom utilization) thus lessening the need for disposal and mediation of waste products. There are other environmental advantages to the green synthesis versus the brown synthesis, including solvents and catalyst.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058292-1984-4B3B-8DC1-BC9998341B1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31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253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ounded Rectangle 2"/>
          <p:cNvSpPr/>
          <p:nvPr/>
        </p:nvSpPr>
        <p:spPr>
          <a:xfrm>
            <a:off x="3356682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Brown synthesis</a:t>
            </a:r>
          </a:p>
        </p:txBody>
      </p:sp>
    </p:spTree>
    <p:extLst>
      <p:ext uri="{BB962C8B-B14F-4D97-AF65-F5344CB8AC3E}">
        <p14:creationId xmlns:p14="http://schemas.microsoft.com/office/powerpoint/2010/main" val="3351759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1268" y="61093"/>
            <a:ext cx="3175152" cy="664042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7254815" y="2627317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4047935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Arial" panose="020B0604020202020204" pitchFamily="34" charset="0"/>
                <a:cs typeface="Arial" panose="020B0604020202020204" pitchFamily="34" charset="0"/>
              </a:rPr>
              <a:t>Conventional Metrics: Yield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058036"/>
              </p:ext>
            </p:extLst>
          </p:nvPr>
        </p:nvGraphicFramePr>
        <p:xfrm>
          <a:off x="2024063" y="3305175"/>
          <a:ext cx="7143750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4" name="CS ChemDraw Drawing" r:id="rId5" imgW="3561391" imgH="1455068" progId="ChemDraw.Document.6.0">
                  <p:embed/>
                </p:oleObj>
              </mc:Choice>
              <mc:Fallback>
                <p:oleObj name="CS ChemDraw Drawing" r:id="rId5" imgW="3561391" imgH="1455068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3305175"/>
                        <a:ext cx="7143750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98128" y="6335305"/>
            <a:ext cx="122536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The Algebra of Organic Synthesis: Green Metrics, Design Strategy, Route Selection, and Optimization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J.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Andraos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CRC Press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5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10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0831" y="148974"/>
            <a:ext cx="809033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Exercise: Calculate AE of the Greener Synthesis of Ibuprofen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158343" y="3048000"/>
              <a:ext cx="5998028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4942" y="5596164"/>
              <a:ext cx="6825344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E52E72-6033-4577-9E99-37837FA8921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9921482" y="31737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F79922-4E74-4891-978F-7FF9674261E4}"/>
              </a:ext>
            </a:extLst>
          </p:cNvPr>
          <p:cNvSpPr/>
          <p:nvPr/>
        </p:nvSpPr>
        <p:spPr>
          <a:xfrm>
            <a:off x="3838524" y="2907562"/>
            <a:ext cx="3589142" cy="143451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E104E5E-B5DB-4E09-87C0-FC04AFBE7629}"/>
              </a:ext>
            </a:extLst>
          </p:cNvPr>
          <p:cNvSpPr/>
          <p:nvPr/>
        </p:nvSpPr>
        <p:spPr>
          <a:xfrm>
            <a:off x="7506718" y="2895361"/>
            <a:ext cx="3589142" cy="143451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7308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BE23183-B201-4CCB-AAD3-7468E5E9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0831" y="148974"/>
            <a:ext cx="8090338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dirty="0">
                <a:latin typeface="+mn-lt"/>
              </a:rPr>
              <a:t>Exercise: Calculate AE of the Greener Synthesis of Ibuprofen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0794F0-AAA5-4991-89A7-1C551AB0B0E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8805627-EBA4-4E68-88F9-5F05F46A5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921482" y="31737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954802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253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Rounded Rectangle 2"/>
          <p:cNvSpPr/>
          <p:nvPr/>
        </p:nvSpPr>
        <p:spPr>
          <a:xfrm>
            <a:off x="3356682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Brown synthesis</a:t>
            </a:r>
          </a:p>
        </p:txBody>
      </p:sp>
    </p:spTree>
    <p:extLst>
      <p:ext uri="{BB962C8B-B14F-4D97-AF65-F5344CB8AC3E}">
        <p14:creationId xmlns:p14="http://schemas.microsoft.com/office/powerpoint/2010/main" val="4205127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1900344"/>
            <a:ext cx="11031851" cy="40830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7397" y="180526"/>
            <a:ext cx="10497207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Brown Synthesis of Ibuprofen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1C93E1-4198-4C08-B237-7DC9C2B6DB4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9986480" y="302784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Brown synthesis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B2F953-90D5-4C72-891A-F22B5FF12D4A}"/>
              </a:ext>
            </a:extLst>
          </p:cNvPr>
          <p:cNvSpPr/>
          <p:nvPr/>
        </p:nvSpPr>
        <p:spPr>
          <a:xfrm>
            <a:off x="3838524" y="2619059"/>
            <a:ext cx="3589142" cy="26766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19F2BC-E319-41D3-B5E6-EE2221B4E222}"/>
              </a:ext>
            </a:extLst>
          </p:cNvPr>
          <p:cNvSpPr/>
          <p:nvPr/>
        </p:nvSpPr>
        <p:spPr>
          <a:xfrm>
            <a:off x="7506718" y="2606858"/>
            <a:ext cx="3589142" cy="2676637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479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1900344"/>
            <a:ext cx="11031851" cy="40830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7397" y="180526"/>
            <a:ext cx="10497207" cy="707886"/>
          </a:xfr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000" b="1" dirty="0">
                <a:latin typeface="+mn-lt"/>
              </a:rPr>
              <a:t>The Brown Synthesis of Ibuprofen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1C93E1-4198-4C08-B237-7DC9C2B6DB4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9986480" y="302784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Brown synthesis</a:t>
            </a:r>
          </a:p>
        </p:txBody>
      </p:sp>
    </p:spTree>
    <p:extLst>
      <p:ext uri="{BB962C8B-B14F-4D97-AF65-F5344CB8AC3E}">
        <p14:creationId xmlns:p14="http://schemas.microsoft.com/office/powerpoint/2010/main" val="41825143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1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64" y="124661"/>
            <a:ext cx="3175152" cy="6640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821" y="2783151"/>
            <a:ext cx="2286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Ibuprofen</a:t>
            </a:r>
          </a:p>
          <a:p>
            <a:pPr algn="ctr"/>
            <a:r>
              <a:rPr lang="en-US" sz="4000" b="1" dirty="0"/>
              <a:t>Synthesis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4804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Brown synthesis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6493" y="1385298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4804" y="2154148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AE=40%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36493" y="215243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AE=77%</a:t>
            </a:r>
          </a:p>
        </p:txBody>
      </p:sp>
    </p:spTree>
    <p:extLst>
      <p:ext uri="{BB962C8B-B14F-4D97-AF65-F5344CB8AC3E}">
        <p14:creationId xmlns:p14="http://schemas.microsoft.com/office/powerpoint/2010/main" val="4159155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3310" y="136772"/>
            <a:ext cx="8145379" cy="999697"/>
          </a:xfrm>
        </p:spPr>
        <p:txBody>
          <a:bodyPr wrap="square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Green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hemistry-Related Metrics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sed in Chemical </a:t>
            </a:r>
            <a:r>
              <a:rPr lang="en-US" sz="3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anufacturing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9"/>
          <a:stretch/>
        </p:blipFill>
        <p:spPr>
          <a:xfrm>
            <a:off x="228272" y="1944889"/>
            <a:ext cx="6707208" cy="4076020"/>
          </a:xfrm>
        </p:spPr>
      </p:pic>
      <p:sp>
        <p:nvSpPr>
          <p:cNvPr id="4" name="Rectangle 3"/>
          <p:cNvSpPr/>
          <p:nvPr/>
        </p:nvSpPr>
        <p:spPr>
          <a:xfrm>
            <a:off x="7367067" y="1944889"/>
            <a:ext cx="458736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Chemical manufacturer responses (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= 18) to the 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2012 Roundtable Survey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question </a:t>
            </a:r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“What green chemistry and engineering related metrics does your company use? Select all that apply.”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Percentage of respondents indicating one or more metrics surveyed in use computed as the ratio:</a:t>
            </a:r>
          </a:p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[total responses – (not sure + none)]/(total responses)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272" y="6020909"/>
            <a:ext cx="9550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Implementing Green Chemistry in Chemical Manufacturing: A Survey Report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Giraud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Sust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. Chem. Eng.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2014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2237-2242.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4D758-4FA2-4438-A3D7-692BC2CB23E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770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67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Arial" panose="020B0604020202020204" pitchFamily="34" charset="0"/>
                <a:cs typeface="Arial" panose="020B0604020202020204" pitchFamily="34" charset="0"/>
              </a:rPr>
              <a:t>By-product vs side product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7571" y="2056874"/>
            <a:ext cx="3633778" cy="3992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14171" y="3087321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target molecule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54790" y="1593496"/>
            <a:ext cx="5006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Point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side-product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and the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by-product?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2171" y="2950963"/>
            <a:ext cx="11811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starting material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71349" y="5058247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side-product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7300" y="5964701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by-product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915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+mn-lt"/>
              </a:rPr>
              <a:t>By-product vs side product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>
            <a:spLocks noGrp="1"/>
          </p:cNvSpPr>
          <p:nvPr>
            <p:ph sz="quarter" idx="1"/>
          </p:nvPr>
        </p:nvSpPr>
        <p:spPr>
          <a:xfrm>
            <a:off x="368776" y="1253331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by-product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a reaction: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product formed in the reaction between reagents as a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mechanistic consequence of producing the target product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assuming a balanced chemical equation that accounts for the production of the target product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·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ide-product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a reaction: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product formed in the reaction, usually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undesired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arising form a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competing reaction pathway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than the one that produces the intended target product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68776" y="5912446"/>
            <a:ext cx="118819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Algebra of Organic Synthesis: Green Metrics, Design Strategy, Route Selection, and Optimization, 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Andraos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CRC Press</a:t>
            </a:r>
          </a:p>
        </p:txBody>
      </p:sp>
    </p:spTree>
    <p:extLst>
      <p:ext uri="{BB962C8B-B14F-4D97-AF65-F5344CB8AC3E}">
        <p14:creationId xmlns:p14="http://schemas.microsoft.com/office/powerpoint/2010/main" val="2386822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032" y="283672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Arial" panose="020B0604020202020204" pitchFamily="34" charset="0"/>
                <a:cs typeface="Arial" panose="020B0604020202020204" pitchFamily="34" charset="0"/>
              </a:rPr>
              <a:t>Conventional Metrics: Selectivity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406041"/>
              </p:ext>
            </p:extLst>
          </p:nvPr>
        </p:nvGraphicFramePr>
        <p:xfrm>
          <a:off x="1735138" y="3778250"/>
          <a:ext cx="7723187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8" name="CS ChemDraw Drawing" r:id="rId5" imgW="3849358" imgH="984162" progId="ChemDraw.Document.6.0">
                  <p:embed/>
                </p:oleObj>
              </mc:Choice>
              <mc:Fallback>
                <p:oleObj name="CS ChemDraw Drawing" r:id="rId5" imgW="3849358" imgH="984162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3778250"/>
                        <a:ext cx="7723187" cy="197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9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8C44713A-99FE-42FA-BC63-3BF51557D92C}"/>
              </a:ext>
            </a:extLst>
          </p:cNvPr>
          <p:cNvSpPr/>
          <p:nvPr/>
        </p:nvSpPr>
        <p:spPr>
          <a:xfrm>
            <a:off x="218338" y="6109616"/>
            <a:ext cx="83555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Calvo‐Flores, "Sustainable chemistry metrics."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ChemSusChem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905-919.</a:t>
            </a:r>
          </a:p>
        </p:txBody>
      </p:sp>
    </p:spTree>
    <p:extLst>
      <p:ext uri="{BB962C8B-B14F-4D97-AF65-F5344CB8AC3E}">
        <p14:creationId xmlns:p14="http://schemas.microsoft.com/office/powerpoint/2010/main" val="2075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Arial" panose="020B0604020202020204" pitchFamily="34" charset="0"/>
                <a:cs typeface="Arial" panose="020B0604020202020204" pitchFamily="34" charset="0"/>
              </a:rPr>
              <a:t>Conventional Metrics: Conversion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658821"/>
              </p:ext>
            </p:extLst>
          </p:nvPr>
        </p:nvGraphicFramePr>
        <p:xfrm>
          <a:off x="1577975" y="4017963"/>
          <a:ext cx="843756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2" name="CS ChemDraw Drawing" r:id="rId5" imgW="4206043" imgH="479666" progId="ChemDraw.Document.6.0">
                  <p:embed/>
                </p:oleObj>
              </mc:Choice>
              <mc:Fallback>
                <p:oleObj name="CS ChemDraw Drawing" r:id="rId5" imgW="4206043" imgH="479666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4017963"/>
                        <a:ext cx="8437563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218338" y="6109616"/>
            <a:ext cx="83555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Calvo‐Flores, "Sustainable chemistry metrics."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ChemSusChem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905-919.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3300" y="5527030"/>
            <a:ext cx="5105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Yield = Conversion x Selectivity</a:t>
            </a:r>
            <a:endParaRPr lang="en-C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03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8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Arial" panose="020B0604020202020204" pitchFamily="34" charset="0"/>
                <a:cs typeface="Arial" panose="020B0604020202020204" pitchFamily="34" charset="0"/>
              </a:rPr>
              <a:t>How Good Are The “Classic” Metrics?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81200" y="1600200"/>
            <a:ext cx="9715296" cy="4873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does classic metrics assess the following issues: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reaction is not quantitative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there are unreacted starting materials 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have some side product 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 produce by products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using solvent (in reaction, in work up)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using a catalyst (is it recovered?)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I’m using auxiliaries</a:t>
            </a:r>
          </a:p>
          <a:p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836179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14" name="CS ChemDraw Drawing" r:id="rId5" imgW="3544482" imgH="720735" progId="ChemDraw.Document.6.0">
                  <p:embed/>
                </p:oleObj>
              </mc:Choice>
              <mc:Fallback>
                <p:oleObj name="CS ChemDraw Drawing" r:id="rId5" imgW="3544482" imgH="720735" progId="ChemDraw.Document.6.0">
                  <p:embed/>
                  <p:pic>
                    <p:nvPicPr>
                      <p:cNvPr id="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75264" y="3937000"/>
              <a:ext cx="3175" cy="6350"/>
            </p14:xfrm>
          </p:contentPart>
        </mc:Choice>
        <mc:Fallback xmlns="">
          <p:pic>
            <p:nvPicPr>
              <p:cNvPr id="16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68120" y="3930650"/>
                <a:ext cx="17463" cy="19050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14D9BD3F-7CAA-409B-913D-A31C6E1D797D}"/>
              </a:ext>
            </a:extLst>
          </p:cNvPr>
          <p:cNvSpPr/>
          <p:nvPr/>
        </p:nvSpPr>
        <p:spPr>
          <a:xfrm>
            <a:off x="218338" y="6412792"/>
            <a:ext cx="83555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Calvo‐Flores, "Sustainable chemistry metrics."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ChemSusChem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905-919.</a:t>
            </a:r>
          </a:p>
        </p:txBody>
      </p:sp>
    </p:spTree>
    <p:extLst>
      <p:ext uri="{BB962C8B-B14F-4D97-AF65-F5344CB8AC3E}">
        <p14:creationId xmlns:p14="http://schemas.microsoft.com/office/powerpoint/2010/main" val="2369515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pPr algn="ctr"/>
            <a:r>
              <a:rPr lang="en-US" altLang="x-none" sz="4000" b="1" dirty="0">
                <a:latin typeface="Arial" panose="020B0604020202020204" pitchFamily="34" charset="0"/>
                <a:cs typeface="Arial" panose="020B0604020202020204" pitchFamily="34" charset="0"/>
              </a:rPr>
              <a:t>How Good Are The “Classic” Metrics?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81200" y="1600200"/>
            <a:ext cx="9715296" cy="4873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does classic metrics assess the following issues: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 reaction is not quantitative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unreacted starting materials 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have some side product 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produce by products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I’m using solvent (in reaction, in work up)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I’m using a catalyst (is it recovered?)</a:t>
            </a:r>
          </a:p>
          <a:p>
            <a:pPr marL="457200" lvl="1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I’m using auxiliaries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CA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4" name="Object 9"/>
          <p:cNvGraphicFramePr>
            <a:graphicFrameLocks noChangeAspect="1"/>
          </p:cNvGraphicFramePr>
          <p:nvPr>
            <p:extLst/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CS ChemDraw Drawing" r:id="rId5" imgW="3544482" imgH="720735" progId="ChemDraw.Document.6.0">
                  <p:embed/>
                </p:oleObj>
              </mc:Choice>
              <mc:Fallback>
                <p:oleObj name="CS ChemDraw Drawing" r:id="rId5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75264" y="3937000"/>
              <a:ext cx="3175" cy="6350"/>
            </p14:xfrm>
          </p:contentPart>
        </mc:Choice>
        <mc:Fallback xmlns="">
          <p:pic>
            <p:nvPicPr>
              <p:cNvPr id="16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68120" y="3930650"/>
                <a:ext cx="17463" cy="1905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813" y="4769519"/>
            <a:ext cx="499486" cy="499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701" y="3535681"/>
            <a:ext cx="479425" cy="479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757" y="5161280"/>
            <a:ext cx="499486" cy="4994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1858" y="5555487"/>
            <a:ext cx="499486" cy="499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494" y="5943421"/>
            <a:ext cx="499486" cy="4994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009" y="3949959"/>
            <a:ext cx="479425" cy="4794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66" y="4372045"/>
            <a:ext cx="479425" cy="4794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0047629" y="3582662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Conversion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065916" y="400500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Conversion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019473" y="44470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Selectivity</a:t>
            </a:r>
          </a:p>
        </p:txBody>
      </p:sp>
      <p:sp>
        <p:nvSpPr>
          <p:cNvPr id="27" name="Right Brace 26"/>
          <p:cNvSpPr/>
          <p:nvPr/>
        </p:nvSpPr>
        <p:spPr>
          <a:xfrm>
            <a:off x="10072356" y="4782408"/>
            <a:ext cx="476838" cy="14964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604763" y="506897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Needs Green Metrics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4D9BD3F-7CAA-409B-913D-A31C6E1D797D}"/>
              </a:ext>
            </a:extLst>
          </p:cNvPr>
          <p:cNvSpPr/>
          <p:nvPr/>
        </p:nvSpPr>
        <p:spPr>
          <a:xfrm>
            <a:off x="218338" y="6412792"/>
            <a:ext cx="83555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Calvo‐Flores, "Sustainable chemistry metrics."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ChemSusChem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2009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905-919.</a:t>
            </a:r>
          </a:p>
        </p:txBody>
      </p:sp>
    </p:spTree>
    <p:extLst>
      <p:ext uri="{BB962C8B-B14F-4D97-AF65-F5344CB8AC3E}">
        <p14:creationId xmlns:p14="http://schemas.microsoft.com/office/powerpoint/2010/main" val="201024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51" y="10080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The Green Metrics</a:t>
            </a:r>
            <a:endParaRPr lang="en-CA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5628" y="1266628"/>
            <a:ext cx="6235038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Materials efficiency: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E-factor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Atom economy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Carbon efficiency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E-factor based on molecular weight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Effective mass yield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Actual atom economy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Environmental quotient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Mass intensity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Material recovery parameter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Reaction mass efficiency</a:t>
            </a:r>
          </a:p>
          <a:p>
            <a:pPr lvl="1"/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096000" y="1315815"/>
            <a:ext cx="5181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Energy efficiency: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Energy intensity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Waste treatment energy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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Solvent recovery energy</a:t>
            </a:r>
            <a:endParaRPr lang="en-C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5628" y="5716340"/>
            <a:ext cx="947226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From: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Calvo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‐Flores, F.G. "Sustainable chemistry metrics." </a:t>
            </a:r>
            <a:r>
              <a:rPr lang="en-U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ChemSusChem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2009,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905-919.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If you want even more: “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Algebra of Organic Synthesis: Green Metrics, Design Strategy, Route Selection, and Optimization”, J.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Andraos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2011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CRC Press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21" y="1727251"/>
            <a:ext cx="812698" cy="812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2894" y="1781040"/>
            <a:ext cx="812698" cy="81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074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57150">
          <a:defRPr sz="1400" dirty="0">
            <a:hlinkClick xmlns:r="http://schemas.openxmlformats.org/officeDocument/2006/relationships" r:id="" action="ppaction://noaction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17180</TotalTime>
  <Words>1288</Words>
  <Application>Microsoft Office PowerPoint</Application>
  <PresentationFormat>Widescreen</PresentationFormat>
  <Paragraphs>228</Paragraphs>
  <Slides>27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CS ChemDraw Drawing</vt:lpstr>
      <vt:lpstr>Yale-UNIDO Train-the-Facilitator Workshop in Green Chemistry</vt:lpstr>
      <vt:lpstr>Conventional Metrics: Yield</vt:lpstr>
      <vt:lpstr>By-product vs side product</vt:lpstr>
      <vt:lpstr>By-product vs side product</vt:lpstr>
      <vt:lpstr>Conventional Metrics: Selectivity</vt:lpstr>
      <vt:lpstr>Conventional Metrics: Conversion</vt:lpstr>
      <vt:lpstr>How Good Are The “Classic” Metrics?</vt:lpstr>
      <vt:lpstr>How Good Are The “Classic” Metrics?</vt:lpstr>
      <vt:lpstr>The Green Metrics</vt:lpstr>
      <vt:lpstr>The Environmental Factor (E-Factor)</vt:lpstr>
      <vt:lpstr>PowerPoint Presentation</vt:lpstr>
      <vt:lpstr>Environmental Factor (E-Factor)</vt:lpstr>
      <vt:lpstr>E-Factor Example</vt:lpstr>
      <vt:lpstr>Process Mass Intensity (PMI)</vt:lpstr>
      <vt:lpstr>Atom Economy</vt:lpstr>
      <vt:lpstr>Atom Economy: Example 1</vt:lpstr>
      <vt:lpstr>Atom Economy: Example 2 - Ibuprofen Synthesis</vt:lpstr>
      <vt:lpstr>PowerPoint Presentation</vt:lpstr>
      <vt:lpstr>PowerPoint Presentation</vt:lpstr>
      <vt:lpstr>Exercise: Calculate AE of the Greener Synthesis of Ibuprofen</vt:lpstr>
      <vt:lpstr>Exercise: Calculate AE of the Greener Synthesis of Ibuprofen</vt:lpstr>
      <vt:lpstr>PowerPoint Presentation</vt:lpstr>
      <vt:lpstr>The Brown Synthesis of Ibuprofen</vt:lpstr>
      <vt:lpstr>The Brown Synthesis of Ibuprofen</vt:lpstr>
      <vt:lpstr>PowerPoint Presentation</vt:lpstr>
      <vt:lpstr>Green Chemistry-Related Metrics Used in Chemical Manufacturing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TF</cp:lastModifiedBy>
  <cp:revision>193</cp:revision>
  <dcterms:created xsi:type="dcterms:W3CDTF">2018-01-15T20:20:35Z</dcterms:created>
  <dcterms:modified xsi:type="dcterms:W3CDTF">2018-11-27T02:26:30Z</dcterms:modified>
</cp:coreProperties>
</file>