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349" r:id="rId2"/>
    <p:sldId id="350" r:id="rId3"/>
    <p:sldId id="260" r:id="rId4"/>
    <p:sldId id="261" r:id="rId5"/>
    <p:sldId id="262" r:id="rId6"/>
    <p:sldId id="268" r:id="rId7"/>
    <p:sldId id="269" r:id="rId8"/>
    <p:sldId id="258" r:id="rId9"/>
    <p:sldId id="271" r:id="rId10"/>
    <p:sldId id="272" r:id="rId11"/>
    <p:sldId id="304" r:id="rId12"/>
    <p:sldId id="274" r:id="rId13"/>
    <p:sldId id="277" r:id="rId14"/>
    <p:sldId id="278" r:id="rId15"/>
    <p:sldId id="279" r:id="rId16"/>
    <p:sldId id="280" r:id="rId17"/>
    <p:sldId id="317" r:id="rId18"/>
    <p:sldId id="319" r:id="rId19"/>
    <p:sldId id="286" r:id="rId20"/>
    <p:sldId id="287" r:id="rId21"/>
    <p:sldId id="288" r:id="rId22"/>
    <p:sldId id="290" r:id="rId23"/>
    <p:sldId id="289" r:id="rId24"/>
    <p:sldId id="291" r:id="rId25"/>
    <p:sldId id="305" r:id="rId26"/>
    <p:sldId id="354" r:id="rId27"/>
    <p:sldId id="293" r:id="rId28"/>
    <p:sldId id="294" r:id="rId29"/>
    <p:sldId id="295" r:id="rId30"/>
    <p:sldId id="320" r:id="rId31"/>
    <p:sldId id="322" r:id="rId32"/>
    <p:sldId id="353" r:id="rId33"/>
    <p:sldId id="324" r:id="rId34"/>
    <p:sldId id="357" r:id="rId35"/>
    <p:sldId id="358" r:id="rId36"/>
    <p:sldId id="359" r:id="rId37"/>
    <p:sldId id="325" r:id="rId38"/>
    <p:sldId id="312" r:id="rId39"/>
    <p:sldId id="311" r:id="rId40"/>
    <p:sldId id="298" r:id="rId41"/>
    <p:sldId id="299" r:id="rId42"/>
    <p:sldId id="300" r:id="rId43"/>
    <p:sldId id="301" r:id="rId44"/>
    <p:sldId id="302" r:id="rId45"/>
    <p:sldId id="303" r:id="rId46"/>
    <p:sldId id="313" r:id="rId47"/>
    <p:sldId id="315" r:id="rId48"/>
    <p:sldId id="306" r:id="rId49"/>
    <p:sldId id="307" r:id="rId50"/>
    <p:sldId id="308" r:id="rId51"/>
    <p:sldId id="309" r:id="rId52"/>
    <p:sldId id="327" r:id="rId53"/>
    <p:sldId id="328" r:id="rId54"/>
    <p:sldId id="361" r:id="rId55"/>
    <p:sldId id="332" r:id="rId56"/>
    <p:sldId id="333" r:id="rId57"/>
    <p:sldId id="356" r:id="rId58"/>
    <p:sldId id="340" r:id="rId59"/>
    <p:sldId id="341" r:id="rId60"/>
    <p:sldId id="342" r:id="rId61"/>
    <p:sldId id="343" r:id="rId62"/>
    <p:sldId id="345" r:id="rId63"/>
    <p:sldId id="346" r:id="rId64"/>
    <p:sldId id="347" r:id="rId65"/>
    <p:sldId id="393" r:id="rId66"/>
    <p:sldId id="536" r:id="rId67"/>
    <p:sldId id="537" r:id="rId68"/>
    <p:sldId id="405" r:id="rId69"/>
    <p:sldId id="527" r:id="rId70"/>
    <p:sldId id="351" r:id="rId71"/>
    <p:sldId id="35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F" initials="T" lastIdx="1" clrIdx="0">
    <p:extLst>
      <p:ext uri="{19B8F6BF-5375-455C-9EA6-DF929625EA0E}">
        <p15:presenceInfo xmlns:p15="http://schemas.microsoft.com/office/powerpoint/2012/main" userId="T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76" autoAdjust="0"/>
    <p:restoredTop sz="94375" autoAdjust="0"/>
  </p:normalViewPr>
  <p:slideViewPr>
    <p:cSldViewPr snapToObjects="1">
      <p:cViewPr varScale="1">
        <p:scale>
          <a:sx n="85" d="100"/>
          <a:sy n="85" d="100"/>
        </p:scale>
        <p:origin x="494"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A99A3F2E-90C8-F74C-99A6-F1CC3598B0B4}" type="presOf" srcId="{12662081-DC7E-244A-9796-3AC1E92EEB37}" destId="{A86FA407-2873-BB4D-A314-23FFEED147F1}" srcOrd="0" destOrd="0" presId="urn:microsoft.com/office/officeart/2005/8/layout/radial3"/>
    <dgm:cxn modelId="{897E424B-8438-B241-9499-E8B0F9F013A5}" type="presOf" srcId="{FCC03457-B5BA-4C4D-A8D6-6F74D49DE408}" destId="{F6D90D54-B37F-6940-AEE6-831F72E4B83F}" srcOrd="0" destOrd="0" presId="urn:microsoft.com/office/officeart/2005/8/layout/radial3"/>
    <dgm:cxn modelId="{904B8D52-AFF2-B54A-AA9E-79DA0C7B30AC}" type="presOf" srcId="{8BC8AA63-06CF-4C4F-B7E5-B243078A82EE}" destId="{7EAA018A-FCF0-3F44-AA9D-04C7B271B483}"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C3069894-8995-924B-8E37-D2F0F0773496}" type="presOf" srcId="{D446A3C4-D663-1A4A-BB7F-3F2C45641CBF}" destId="{3C1B1EEB-D4DF-5940-8842-66A4B28C2A11}" srcOrd="0" destOrd="0" presId="urn:microsoft.com/office/officeart/2005/8/layout/radial3"/>
    <dgm:cxn modelId="{F45986A2-47E7-A14A-BC25-36C6BE08A829}" type="presOf" srcId="{D8BC18A5-0834-E14D-9FCE-522C577D8030}" destId="{538A9559-DE19-6340-B16F-746245CADBC0}" srcOrd="0" destOrd="0" presId="urn:microsoft.com/office/officeart/2005/8/layout/radial3"/>
    <dgm:cxn modelId="{D96149D3-A8CF-6B43-BC2D-02705A781B63}" type="presOf" srcId="{2B13FCE0-CDC1-9C47-A9B8-2EAB1AD196A0}" destId="{7E4E462C-B0E1-CE4A-9DE1-39489BA66E99}"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241ED2E6-9177-894B-A6FE-46AEDB0D3B61}" srcId="{12662081-DC7E-244A-9796-3AC1E92EEB37}" destId="{FCC03457-B5BA-4C4D-A8D6-6F74D49DE408}" srcOrd="3" destOrd="0" parTransId="{2067E831-C9E6-9246-820F-263F8FDA3E3A}" sibTransId="{E7472A34-8377-0A40-BFA6-5EC3ABA9E04E}"/>
    <dgm:cxn modelId="{3DE5ECEE-6B51-994B-833C-5A5E4692AB21}" srcId="{2B13FCE0-CDC1-9C47-A9B8-2EAB1AD196A0}" destId="{12662081-DC7E-244A-9796-3AC1E92EEB37}" srcOrd="0" destOrd="0" parTransId="{59D1D134-4E11-C14E-992A-B652F99C2630}" sibTransId="{E0785AD1-B25F-0E45-8BE3-C0037F7D57F7}"/>
    <dgm:cxn modelId="{B21B593C-E69E-F245-ABCA-9ADF2527A1EE}" type="presParOf" srcId="{7E4E462C-B0E1-CE4A-9DE1-39489BA66E99}" destId="{836F9707-5AB4-CB4B-B771-FFD96186E808}" srcOrd="0" destOrd="0" presId="urn:microsoft.com/office/officeart/2005/8/layout/radial3"/>
    <dgm:cxn modelId="{887C8F36-6961-584E-964A-85F2D2CD1CAA}" type="presParOf" srcId="{836F9707-5AB4-CB4B-B771-FFD96186E808}" destId="{A86FA407-2873-BB4D-A314-23FFEED147F1}" srcOrd="0" destOrd="0" presId="urn:microsoft.com/office/officeart/2005/8/layout/radial3"/>
    <dgm:cxn modelId="{964541E5-6544-AF4B-9405-D51389314CB5}" type="presParOf" srcId="{836F9707-5AB4-CB4B-B771-FFD96186E808}" destId="{3C1B1EEB-D4DF-5940-8842-66A4B28C2A11}" srcOrd="1" destOrd="0" presId="urn:microsoft.com/office/officeart/2005/8/layout/radial3"/>
    <dgm:cxn modelId="{562CEAC2-A359-E94C-86CA-02D9558C6EA9}" type="presParOf" srcId="{836F9707-5AB4-CB4B-B771-FFD96186E808}" destId="{7EAA018A-FCF0-3F44-AA9D-04C7B271B483}" srcOrd="2" destOrd="0" presId="urn:microsoft.com/office/officeart/2005/8/layout/radial3"/>
    <dgm:cxn modelId="{6384E79F-F63D-0A43-A73D-C39DE77178F5}" type="presParOf" srcId="{836F9707-5AB4-CB4B-B771-FFD96186E808}" destId="{538A9559-DE19-6340-B16F-746245CADBC0}" srcOrd="3" destOrd="0" presId="urn:microsoft.com/office/officeart/2005/8/layout/radial3"/>
    <dgm:cxn modelId="{06EFEF61-58B6-7F40-A004-EC31CFA5940A}"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5D89EC68-7738-7F45-B158-C0B973067949}" type="presOf" srcId="{12662081-DC7E-244A-9796-3AC1E92EEB37}" destId="{A86FA407-2873-BB4D-A314-23FFEED147F1}" srcOrd="0" destOrd="0" presId="urn:microsoft.com/office/officeart/2005/8/layout/radial3"/>
    <dgm:cxn modelId="{CD4E6B4B-FB1E-EC43-B8E1-3F6B9903B2AA}" type="presOf" srcId="{D8BC18A5-0834-E14D-9FCE-522C577D8030}" destId="{538A9559-DE19-6340-B16F-746245CADBC0}"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6BCE4BC1-7622-9849-8826-4341EF822E48}" type="presOf" srcId="{FCC03457-B5BA-4C4D-A8D6-6F74D49DE408}" destId="{F6D90D54-B37F-6940-AEE6-831F72E4B83F}"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576D0EDA-A957-CD4D-A9D5-477D43504736}" type="presOf" srcId="{2B13FCE0-CDC1-9C47-A9B8-2EAB1AD196A0}" destId="{7E4E462C-B0E1-CE4A-9DE1-39489BA66E99}" srcOrd="0" destOrd="0" presId="urn:microsoft.com/office/officeart/2005/8/layout/radial3"/>
    <dgm:cxn modelId="{241ED2E6-9177-894B-A6FE-46AEDB0D3B61}" srcId="{12662081-DC7E-244A-9796-3AC1E92EEB37}" destId="{FCC03457-B5BA-4C4D-A8D6-6F74D49DE408}" srcOrd="3" destOrd="0" parTransId="{2067E831-C9E6-9246-820F-263F8FDA3E3A}" sibTransId="{E7472A34-8377-0A40-BFA6-5EC3ABA9E04E}"/>
    <dgm:cxn modelId="{10DF31EB-A14C-1B47-99B2-B94D641DE685}" type="presOf" srcId="{8BC8AA63-06CF-4C4F-B7E5-B243078A82EE}" destId="{7EAA018A-FCF0-3F44-AA9D-04C7B271B483}" srcOrd="0" destOrd="0" presId="urn:microsoft.com/office/officeart/2005/8/layout/radial3"/>
    <dgm:cxn modelId="{3DE5ECEE-6B51-994B-833C-5A5E4692AB21}" srcId="{2B13FCE0-CDC1-9C47-A9B8-2EAB1AD196A0}" destId="{12662081-DC7E-244A-9796-3AC1E92EEB37}" srcOrd="0" destOrd="0" parTransId="{59D1D134-4E11-C14E-992A-B652F99C2630}" sibTransId="{E0785AD1-B25F-0E45-8BE3-C0037F7D57F7}"/>
    <dgm:cxn modelId="{6AFA9EFA-C3AE-9B4C-AA13-1A232A1D30D0}" type="presOf" srcId="{D446A3C4-D663-1A4A-BB7F-3F2C45641CBF}" destId="{3C1B1EEB-D4DF-5940-8842-66A4B28C2A11}" srcOrd="0" destOrd="0" presId="urn:microsoft.com/office/officeart/2005/8/layout/radial3"/>
    <dgm:cxn modelId="{981C90F5-AD9E-BD46-BC52-A2BC53033464}" type="presParOf" srcId="{7E4E462C-B0E1-CE4A-9DE1-39489BA66E99}" destId="{836F9707-5AB4-CB4B-B771-FFD96186E808}" srcOrd="0" destOrd="0" presId="urn:microsoft.com/office/officeart/2005/8/layout/radial3"/>
    <dgm:cxn modelId="{E8D3FAB9-8FFA-B04E-A410-66495B40E619}" type="presParOf" srcId="{836F9707-5AB4-CB4B-B771-FFD96186E808}" destId="{A86FA407-2873-BB4D-A314-23FFEED147F1}" srcOrd="0" destOrd="0" presId="urn:microsoft.com/office/officeart/2005/8/layout/radial3"/>
    <dgm:cxn modelId="{B27AEC3B-3C16-6B42-9981-E72B31330D89}" type="presParOf" srcId="{836F9707-5AB4-CB4B-B771-FFD96186E808}" destId="{3C1B1EEB-D4DF-5940-8842-66A4B28C2A11}" srcOrd="1" destOrd="0" presId="urn:microsoft.com/office/officeart/2005/8/layout/radial3"/>
    <dgm:cxn modelId="{AD984A89-55FB-524F-9A1C-3175CCA4C860}" type="presParOf" srcId="{836F9707-5AB4-CB4B-B771-FFD96186E808}" destId="{7EAA018A-FCF0-3F44-AA9D-04C7B271B483}" srcOrd="2" destOrd="0" presId="urn:microsoft.com/office/officeart/2005/8/layout/radial3"/>
    <dgm:cxn modelId="{E3B2BCC2-0674-3646-BDF1-04A5B532ECB5}" type="presParOf" srcId="{836F9707-5AB4-CB4B-B771-FFD96186E808}" destId="{538A9559-DE19-6340-B16F-746245CADBC0}" srcOrd="3" destOrd="0" presId="urn:microsoft.com/office/officeart/2005/8/layout/radial3"/>
    <dgm:cxn modelId="{16790939-4688-5047-A2C0-50EEB3CAC50B}"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11/29/2018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dirty="0"/>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2DB982-CC8D-4543-B841-3BC1F1462D29}" type="slidenum">
              <a:rPr lang="en-US" altLang="en-US" sz="1200">
                <a:latin typeface="Calibri Light" charset="0"/>
              </a:rPr>
              <a:pPr/>
              <a:t>16</a:t>
            </a:fld>
            <a:endParaRPr lang="en-US" altLang="en-US" sz="1200" dirty="0">
              <a:latin typeface="Calibri Light" charset="0"/>
            </a:endParaRPr>
          </a:p>
        </p:txBody>
      </p:sp>
      <p:sp>
        <p:nvSpPr>
          <p:cNvPr id="88066"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8052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B72B-6AF7-410D-A580-6DD7ABB10F83}" type="slidenum">
              <a:rPr lang="en-US" smtClean="0"/>
              <a:pPr/>
              <a:t>18</a:t>
            </a:fld>
            <a:endParaRPr lang="en-US"/>
          </a:p>
        </p:txBody>
      </p:sp>
    </p:spTree>
    <p:extLst>
      <p:ext uri="{BB962C8B-B14F-4D97-AF65-F5344CB8AC3E}">
        <p14:creationId xmlns:p14="http://schemas.microsoft.com/office/powerpoint/2010/main" val="216352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tools</a:t>
            </a:r>
          </a:p>
        </p:txBody>
      </p:sp>
      <p:sp>
        <p:nvSpPr>
          <p:cNvPr id="4" name="Slide Number Placeholder 3"/>
          <p:cNvSpPr>
            <a:spLocks noGrp="1"/>
          </p:cNvSpPr>
          <p:nvPr>
            <p:ph type="sldNum" sz="quarter" idx="10"/>
          </p:nvPr>
        </p:nvSpPr>
        <p:spPr/>
        <p:txBody>
          <a:bodyPr/>
          <a:lstStyle/>
          <a:p>
            <a:fld id="{0B5B5899-F4AB-F941-82F3-609E434F821E}" type="slidenum">
              <a:rPr lang="en-US" smtClean="0"/>
              <a:t>22</a:t>
            </a:fld>
            <a:endParaRPr lang="en-US"/>
          </a:p>
        </p:txBody>
      </p:sp>
    </p:spTree>
    <p:extLst>
      <p:ext uri="{BB962C8B-B14F-4D97-AF65-F5344CB8AC3E}">
        <p14:creationId xmlns:p14="http://schemas.microsoft.com/office/powerpoint/2010/main" val="126298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24</a:t>
            </a:fld>
            <a:endParaRPr lang="en-US"/>
          </a:p>
        </p:txBody>
      </p:sp>
    </p:spTree>
    <p:extLst>
      <p:ext uri="{BB962C8B-B14F-4D97-AF65-F5344CB8AC3E}">
        <p14:creationId xmlns:p14="http://schemas.microsoft.com/office/powerpoint/2010/main" val="184058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34</a:t>
            </a:fld>
            <a:endParaRPr lang="en-US"/>
          </a:p>
        </p:txBody>
      </p:sp>
    </p:spTree>
    <p:extLst>
      <p:ext uri="{BB962C8B-B14F-4D97-AF65-F5344CB8AC3E}">
        <p14:creationId xmlns:p14="http://schemas.microsoft.com/office/powerpoint/2010/main" val="161923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absorption mechanisms - </a:t>
            </a:r>
            <a:r>
              <a:rPr lang="en-US" dirty="0"/>
              <a:t>GI tract has largest SA,</a:t>
            </a:r>
            <a:r>
              <a:rPr lang="en-US" baseline="0" dirty="0"/>
              <a:t> </a:t>
            </a:r>
            <a:r>
              <a:rPr lang="en-US" baseline="0" dirty="0" err="1"/>
              <a:t>resp</a:t>
            </a:r>
            <a:r>
              <a:rPr lang="en-US" baseline="0" dirty="0"/>
              <a:t> has </a:t>
            </a:r>
            <a:r>
              <a:rPr lang="en-US" baseline="0" dirty="0" err="1"/>
              <a:t>largets</a:t>
            </a:r>
            <a:r>
              <a:rPr lang="en-US" baseline="0" dirty="0"/>
              <a:t> blood flow &amp; thinnest membrane, skin has variable </a:t>
            </a:r>
            <a:r>
              <a:rPr lang="en-US" baseline="0" dirty="0" err="1"/>
              <a:t>thicknes</a:t>
            </a:r>
            <a:r>
              <a:rPr lang="en-US" baseline="0" dirty="0"/>
              <a:t>; different requirements for water sol</a:t>
            </a:r>
            <a:endParaRPr lang="en-US" dirty="0"/>
          </a:p>
        </p:txBody>
      </p:sp>
      <p:sp>
        <p:nvSpPr>
          <p:cNvPr id="4" name="Slide Number Placeholder 3"/>
          <p:cNvSpPr>
            <a:spLocks noGrp="1"/>
          </p:cNvSpPr>
          <p:nvPr>
            <p:ph type="sldNum" sz="quarter" idx="10"/>
          </p:nvPr>
        </p:nvSpPr>
        <p:spPr/>
        <p:txBody>
          <a:bodyPr/>
          <a:lstStyle/>
          <a:p>
            <a:fld id="{BA1AC49B-821C-462E-ABE9-3B5D0CB538B1}" type="slidenum">
              <a:rPr lang="en-US" smtClean="0"/>
              <a:pPr/>
              <a:t>35</a:t>
            </a:fld>
            <a:endParaRPr lang="en-US"/>
          </a:p>
        </p:txBody>
      </p:sp>
    </p:spTree>
    <p:extLst>
      <p:ext uri="{BB962C8B-B14F-4D97-AF65-F5344CB8AC3E}">
        <p14:creationId xmlns:p14="http://schemas.microsoft.com/office/powerpoint/2010/main" val="339590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3</a:t>
            </a:fld>
            <a:endParaRPr lang="en-US"/>
          </a:p>
        </p:txBody>
      </p:sp>
    </p:spTree>
    <p:extLst>
      <p:ext uri="{BB962C8B-B14F-4D97-AF65-F5344CB8AC3E}">
        <p14:creationId xmlns:p14="http://schemas.microsoft.com/office/powerpoint/2010/main" val="255861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46</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a:t>Paraquat is s non-selective contact herbicide of the diphenyl class. It was introduced in the 1960s and became used worldwide. </a:t>
            </a:r>
          </a:p>
          <a:p>
            <a:pPr>
              <a:spcBef>
                <a:spcPct val="0"/>
              </a:spcBef>
            </a:pPr>
            <a:r>
              <a:rPr lang="en-US"/>
              <a:t>However it was soon recognized that paraquat also cause selective pulmonary toxicity to humans (damage to alveolar cells type I and II, causing edema, inflammation and hermorrhage, lung fibrosis). </a:t>
            </a:r>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47</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49</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56</a:t>
            </a:fld>
            <a:endParaRPr lang="en-US"/>
          </a:p>
        </p:txBody>
      </p:sp>
    </p:spTree>
    <p:extLst>
      <p:ext uri="{BB962C8B-B14F-4D97-AF65-F5344CB8AC3E}">
        <p14:creationId xmlns:p14="http://schemas.microsoft.com/office/powerpoint/2010/main" val="206193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57</a:t>
            </a:fld>
            <a:endParaRPr lang="en-US"/>
          </a:p>
        </p:txBody>
      </p:sp>
    </p:spTree>
    <p:extLst>
      <p:ext uri="{BB962C8B-B14F-4D97-AF65-F5344CB8AC3E}">
        <p14:creationId xmlns:p14="http://schemas.microsoft.com/office/powerpoint/2010/main" val="234610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Our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It’s important to note that this is not just a data collection exercise.  ORD has assembled the infrastructure to house, QA, and analyze the tens of thousands of data points. </a:t>
            </a:r>
          </a:p>
          <a:p>
            <a:endParaRPr lang="en-US" baseline="0" dirty="0"/>
          </a:p>
          <a:p>
            <a:r>
              <a:rPr lang="en-US" baseline="0" dirty="0"/>
              <a:t>AND make all of this data publically available. </a:t>
            </a:r>
            <a:endParaRPr lang="en-US" dirty="0"/>
          </a:p>
        </p:txBody>
      </p:sp>
      <p:sp>
        <p:nvSpPr>
          <p:cNvPr id="4" name="Slide Number Placeholder 3"/>
          <p:cNvSpPr>
            <a:spLocks noGrp="1"/>
          </p:cNvSpPr>
          <p:nvPr>
            <p:ph type="sldNum" sz="quarter" idx="10"/>
          </p:nvPr>
        </p:nvSpPr>
        <p:spPr/>
        <p:txBody>
          <a:bodyPr/>
          <a:lstStyle/>
          <a:p>
            <a:pPr>
              <a:defRPr/>
            </a:pPr>
            <a:fld id="{CDF266BC-3298-4F99-B4E8-F5CC5C366F49}" type="slidenum">
              <a:rPr lang="en-US" smtClean="0"/>
              <a:pPr>
                <a:defRPr/>
              </a:pPr>
              <a:t>62</a:t>
            </a:fld>
            <a:endParaRPr lang="en-US"/>
          </a:p>
        </p:txBody>
      </p:sp>
    </p:spTree>
    <p:extLst>
      <p:ext uri="{BB962C8B-B14F-4D97-AF65-F5344CB8AC3E}">
        <p14:creationId xmlns:p14="http://schemas.microsoft.com/office/powerpoint/2010/main" val="344973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p:sp>
      <p:sp>
        <p:nvSpPr>
          <p:cNvPr id="3"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a:lstStyle/>
          <a:p>
            <a:pPr>
              <a:lnSpc>
                <a:spcPct val="115000"/>
              </a:lnSpc>
            </a:pPr>
            <a:endParaRPr lang="en-US">
              <a:latin typeface="Avenir Roman" charset="0"/>
            </a:endParaRPr>
          </a:p>
        </p:txBody>
      </p:sp>
    </p:spTree>
    <p:extLst>
      <p:ext uri="{BB962C8B-B14F-4D97-AF65-F5344CB8AC3E}">
        <p14:creationId xmlns:p14="http://schemas.microsoft.com/office/powerpoint/2010/main" val="306862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684564-BBA5-DC4F-9BDA-B2EAED3F3992}" type="slidenum">
              <a:rPr lang="en-US" altLang="en-US" sz="1200">
                <a:latin typeface="Calibri Light" charset="0"/>
              </a:rPr>
              <a:pPr/>
              <a:t>4</a:t>
            </a:fld>
            <a:endParaRPr lang="en-US" altLang="en-US" sz="1200" dirty="0">
              <a:latin typeface="Calibri Light" charset="0"/>
            </a:endParaRPr>
          </a:p>
        </p:txBody>
      </p:sp>
      <p:sp>
        <p:nvSpPr>
          <p:cNvPr id="22530" name="Rectangle 2"/>
          <p:cNvSpPr>
            <a:spLocks noGrp="1" noRot="1" noChangeAspect="1" noChangeArrowheads="1" noTextEdit="1"/>
          </p:cNvSpPr>
          <p:nvPr>
            <p:ph type="sldImg"/>
          </p:nvPr>
        </p:nvSpPr>
        <p:spPr>
          <a:xfrm>
            <a:off x="685800" y="1143000"/>
            <a:ext cx="5486400" cy="30861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98404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Benzene </a:t>
            </a:r>
            <a:r>
              <a:rPr lang="en-US" dirty="0" err="1"/>
              <a:t>diol</a:t>
            </a:r>
            <a:r>
              <a:rPr lang="en-US" dirty="0"/>
              <a:t> to </a:t>
            </a:r>
            <a:r>
              <a:rPr lang="en-US" dirty="0" err="1"/>
              <a:t>benzoquinone</a:t>
            </a:r>
            <a:r>
              <a:rPr lang="en-US" dirty="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63D77CB-4EEC-480F-B4BD-D2C53A0F53F9}" type="slidenum">
              <a:rPr lang="en-US" smtClean="0"/>
              <a:pPr/>
              <a:t>68</a:t>
            </a:fld>
            <a:endParaRPr lang="en-US"/>
          </a:p>
        </p:txBody>
      </p:sp>
    </p:spTree>
    <p:extLst>
      <p:ext uri="{BB962C8B-B14F-4D97-AF65-F5344CB8AC3E}">
        <p14:creationId xmlns:p14="http://schemas.microsoft.com/office/powerpoint/2010/main" val="11563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D8D963-8297-7F43-A0DF-9EC03F87F57D}" type="slidenum">
              <a:rPr lang="en-US" altLang="en-US" sz="1200">
                <a:latin typeface="Calibri Light" charset="0"/>
              </a:rPr>
              <a:pPr/>
              <a:t>5</a:t>
            </a:fld>
            <a:endParaRPr lang="en-US" altLang="en-US" sz="1200" dirty="0">
              <a:latin typeface="Calibri Light" charset="0"/>
            </a:endParaRPr>
          </a:p>
        </p:txBody>
      </p:sp>
      <p:sp>
        <p:nvSpPr>
          <p:cNvPr id="18434"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431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41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47013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7</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1708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8</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9930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9</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880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48749B-3B1A-1C4F-8E3F-D357CE2E2FD7}" type="slidenum">
              <a:rPr lang="en-US" altLang="en-US" sz="1200">
                <a:latin typeface="Calibri Light" charset="0"/>
              </a:rPr>
              <a:pPr/>
              <a:t>15</a:t>
            </a:fld>
            <a:endParaRPr lang="en-US" altLang="en-US" sz="1200" dirty="0">
              <a:latin typeface="Calibri Light" charset="0"/>
            </a:endParaRPr>
          </a:p>
        </p:txBody>
      </p:sp>
      <p:sp>
        <p:nvSpPr>
          <p:cNvPr id="8601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34649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11/29/2018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6456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11/29/2018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emf"/><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tiff"/><Relationship Id="rId4" Type="http://schemas.openxmlformats.org/officeDocument/2006/relationships/diagramData" Target="../diagrams/data1.xml"/><Relationship Id="rId9"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1.e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gif"/><Relationship Id="rId4" Type="http://schemas.openxmlformats.org/officeDocument/2006/relationships/image" Target="../media/image51.png"/><Relationship Id="rId9"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671440" y="2206564"/>
            <a:ext cx="6548760" cy="4256694"/>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BCC066A0-39F5-E247-BA20-673F14754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295400"/>
            <a:ext cx="8534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53594" y="163924"/>
            <a:ext cx="4684809" cy="707886"/>
          </a:xfrm>
          <a:prstGeom prst="rect">
            <a:avLst/>
          </a:prstGeom>
        </p:spPr>
        <p:txBody>
          <a:bodyPr wrap="none">
            <a:spAutoFit/>
          </a:bodyPr>
          <a:lstStyle/>
          <a:p>
            <a:pPr algn="ctr"/>
            <a:r>
              <a:rPr lang="en-US" sz="4000" b="1" dirty="0"/>
              <a:t>What Counts as Toxic</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CC4386-919A-451E-8140-DBB83A066E9D}"/>
              </a:ext>
            </a:extLst>
          </p:cNvPr>
          <p:cNvSpPr txBox="1"/>
          <p:nvPr/>
        </p:nvSpPr>
        <p:spPr>
          <a:xfrm>
            <a:off x="7010400" y="5638800"/>
            <a:ext cx="5334000" cy="95410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Mihelcic &amp; Zimmerman, </a:t>
            </a:r>
            <a:r>
              <a:rPr lang="en-US" sz="1400" i="1">
                <a:latin typeface="Arial" panose="020B0604020202020204" pitchFamily="34" charset="0"/>
                <a:cs typeface="Arial" panose="020B0604020202020204" pitchFamily="34" charset="0"/>
              </a:rPr>
              <a:t>Environmental </a:t>
            </a:r>
            <a:r>
              <a:rPr lang="en-US" sz="1400" i="1" dirty="0">
                <a:latin typeface="Arial" panose="020B0604020202020204" pitchFamily="34" charset="0"/>
                <a:cs typeface="Arial" panose="020B0604020202020204" pitchFamily="34" charset="0"/>
              </a:rPr>
              <a:t>engineering: Fundamentals, sustainability, design</a:t>
            </a:r>
            <a:r>
              <a:rPr lang="en-US" sz="1400" dirty="0">
                <a:latin typeface="Arial" panose="020B0604020202020204" pitchFamily="34" charset="0"/>
                <a:cs typeface="Arial" panose="020B0604020202020204" pitchFamily="34" charset="0"/>
              </a:rPr>
              <a:t>. Wiley </a:t>
            </a:r>
            <a:r>
              <a:rPr lang="en-US" sz="1400">
                <a:latin typeface="Arial" panose="020B0604020202020204" pitchFamily="34" charset="0"/>
                <a:cs typeface="Arial" panose="020B0604020202020204" pitchFamily="34" charset="0"/>
              </a:rPr>
              <a:t>Global Education (</a:t>
            </a:r>
            <a:r>
              <a:rPr lang="en-US" sz="1400" b="1">
                <a:latin typeface="Arial" panose="020B0604020202020204" pitchFamily="34" charset="0"/>
                <a:cs typeface="Arial" panose="020B0604020202020204" pitchFamily="34" charset="0"/>
              </a:rPr>
              <a:t>2014</a:t>
            </a:r>
            <a:r>
              <a:rPr lang="en-US" sz="140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77ED8F05-9D29-4039-BE65-E54467D25A28}"/>
              </a:ext>
            </a:extLst>
          </p:cNvPr>
          <p:cNvSpPr txBox="1">
            <a:spLocks noChangeArrowheads="1"/>
          </p:cNvSpPr>
          <p:nvPr/>
        </p:nvSpPr>
        <p:spPr>
          <a:xfrm>
            <a:off x="-76200" y="4617011"/>
            <a:ext cx="105156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spcBef>
                <a:spcPts val="0"/>
              </a:spcBef>
              <a:buFontTx/>
              <a:buNone/>
            </a:pPr>
            <a:r>
              <a:rPr lang="en-US" altLang="en-US" sz="2000">
                <a:latin typeface="Arial" panose="020B0604020202020204" pitchFamily="34" charset="0"/>
                <a:cs typeface="Arial" panose="020B0604020202020204" pitchFamily="34" charset="0"/>
              </a:rPr>
              <a:t>A </a:t>
            </a:r>
            <a:r>
              <a:rPr lang="en-US" altLang="en-US" sz="2000" b="1">
                <a:latin typeface="Arial" panose="020B0604020202020204" pitchFamily="34" charset="0"/>
                <a:cs typeface="Arial" panose="020B0604020202020204" pitchFamily="34" charset="0"/>
              </a:rPr>
              <a:t>toxic agent </a:t>
            </a:r>
            <a:r>
              <a:rPr lang="en-US" altLang="en-US" sz="2000">
                <a:latin typeface="Arial" panose="020B0604020202020204" pitchFamily="34" charset="0"/>
                <a:cs typeface="Arial" panose="020B0604020202020204" pitchFamily="34" charset="0"/>
              </a:rPr>
              <a:t>is anything that can produce an adverse biological effect; </a:t>
            </a:r>
          </a:p>
          <a:p>
            <a:pPr indent="0">
              <a:lnSpc>
                <a:spcPct val="100000"/>
              </a:lnSpc>
              <a:spcBef>
                <a:spcPts val="0"/>
              </a:spcBef>
              <a:buFontTx/>
              <a:buNone/>
            </a:pPr>
            <a:r>
              <a:rPr lang="en-US" altLang="en-US" sz="2000">
                <a:latin typeface="Arial" panose="020B0604020202020204" pitchFamily="34" charset="0"/>
                <a:cs typeface="Arial" panose="020B0604020202020204" pitchFamily="34" charset="0"/>
              </a:rPr>
              <a:t>it may be </a:t>
            </a:r>
            <a:r>
              <a:rPr lang="en-US" altLang="en-US" sz="2000" b="1">
                <a:solidFill>
                  <a:srgbClr val="FF0000"/>
                </a:solidFill>
                <a:latin typeface="Arial" panose="020B0604020202020204" pitchFamily="34" charset="0"/>
                <a:cs typeface="Arial" panose="020B0604020202020204" pitchFamily="34" charset="0"/>
              </a:rPr>
              <a:t>chemical</a:t>
            </a:r>
            <a:r>
              <a:rPr lang="en-US" altLang="en-US" sz="2000">
                <a:latin typeface="Arial" panose="020B0604020202020204" pitchFamily="34" charset="0"/>
                <a:cs typeface="Arial" panose="020B0604020202020204" pitchFamily="34" charset="0"/>
              </a:rPr>
              <a:t>, </a:t>
            </a:r>
            <a:r>
              <a:rPr lang="en-US" altLang="en-US" sz="2000" b="1">
                <a:solidFill>
                  <a:schemeClr val="accent2">
                    <a:lumMod val="75000"/>
                  </a:schemeClr>
                </a:solidFill>
                <a:latin typeface="Arial" panose="020B0604020202020204" pitchFamily="34" charset="0"/>
                <a:cs typeface="Arial" panose="020B0604020202020204" pitchFamily="34" charset="0"/>
              </a:rPr>
              <a:t>physical</a:t>
            </a:r>
            <a:r>
              <a:rPr lang="en-US" altLang="en-US" sz="2000">
                <a:latin typeface="Arial" panose="020B0604020202020204" pitchFamily="34" charset="0"/>
                <a:cs typeface="Arial" panose="020B0604020202020204" pitchFamily="34" charset="0"/>
              </a:rPr>
              <a:t>, or </a:t>
            </a:r>
            <a:r>
              <a:rPr lang="en-US" altLang="en-US" sz="2000" b="1">
                <a:solidFill>
                  <a:srgbClr val="7030A0"/>
                </a:solidFill>
                <a:latin typeface="Arial" panose="020B0604020202020204" pitchFamily="34" charset="0"/>
                <a:cs typeface="Arial" panose="020B0604020202020204" pitchFamily="34" charset="0"/>
              </a:rPr>
              <a:t>biological</a:t>
            </a:r>
            <a:r>
              <a:rPr lang="en-US" altLang="en-US" sz="2000">
                <a:latin typeface="Arial" panose="020B0604020202020204" pitchFamily="34" charset="0"/>
                <a:cs typeface="Arial" panose="020B0604020202020204" pitchFamily="34" charset="0"/>
              </a:rPr>
              <a:t> in form.  </a:t>
            </a:r>
          </a:p>
          <a:p>
            <a:pPr indent="0">
              <a:lnSpc>
                <a:spcPct val="100000"/>
              </a:lnSpc>
              <a:spcBef>
                <a:spcPts val="0"/>
              </a:spcBef>
              <a:buFontTx/>
              <a:buNone/>
            </a:pPr>
            <a:endParaRPr lang="en-US" altLang="en-US" sz="1000">
              <a:latin typeface="Arial" panose="020B0604020202020204" pitchFamily="34" charset="0"/>
              <a:cs typeface="Arial" panose="020B0604020202020204" pitchFamily="34" charset="0"/>
            </a:endParaRPr>
          </a:p>
          <a:p>
            <a:pPr marL="812800" indent="0">
              <a:lnSpc>
                <a:spcPct val="100000"/>
              </a:lnSpc>
              <a:spcBef>
                <a:spcPts val="0"/>
              </a:spcBef>
            </a:pPr>
            <a:r>
              <a:rPr lang="en-US" altLang="en-US" sz="2000">
                <a:latin typeface="Arial" panose="020B0604020202020204" pitchFamily="34" charset="0"/>
                <a:cs typeface="Arial" panose="020B0604020202020204" pitchFamily="34" charset="0"/>
              </a:rPr>
              <a:t>chemical </a:t>
            </a:r>
            <a:r>
              <a:rPr lang="en-US" altLang="en-US" sz="2000" i="1">
                <a:latin typeface="Arial" panose="020B0604020202020204" pitchFamily="34" charset="0"/>
                <a:cs typeface="Arial" panose="020B0604020202020204" pitchFamily="34" charset="0"/>
              </a:rPr>
              <a:t>(such as cyanide)</a:t>
            </a:r>
            <a:r>
              <a:rPr lang="en-US" altLang="en-US" sz="2000">
                <a:latin typeface="Arial" panose="020B0604020202020204" pitchFamily="34" charset="0"/>
                <a:cs typeface="Arial" panose="020B0604020202020204" pitchFamily="34" charset="0"/>
              </a:rPr>
              <a:t>, </a:t>
            </a:r>
          </a:p>
          <a:p>
            <a:pPr marL="812800" indent="0">
              <a:lnSpc>
                <a:spcPct val="100000"/>
              </a:lnSpc>
              <a:spcBef>
                <a:spcPts val="0"/>
              </a:spcBef>
            </a:pPr>
            <a:r>
              <a:rPr lang="en-US" altLang="en-US" sz="2000">
                <a:latin typeface="Arial" panose="020B0604020202020204" pitchFamily="34" charset="0"/>
                <a:cs typeface="Arial" panose="020B0604020202020204" pitchFamily="34" charset="0"/>
              </a:rPr>
              <a:t>physical </a:t>
            </a:r>
            <a:r>
              <a:rPr lang="en-US" altLang="en-US" sz="2000" i="1">
                <a:latin typeface="Arial" panose="020B0604020202020204" pitchFamily="34" charset="0"/>
                <a:cs typeface="Arial" panose="020B0604020202020204" pitchFamily="34" charset="0"/>
              </a:rPr>
              <a:t>(such as radiation),</a:t>
            </a:r>
            <a:r>
              <a:rPr lang="en-US" altLang="en-US" sz="2000">
                <a:latin typeface="Arial" panose="020B0604020202020204" pitchFamily="34" charset="0"/>
                <a:cs typeface="Arial" panose="020B0604020202020204" pitchFamily="34" charset="0"/>
              </a:rPr>
              <a:t> and </a:t>
            </a:r>
          </a:p>
          <a:p>
            <a:pPr marL="812800" indent="0">
              <a:lnSpc>
                <a:spcPct val="100000"/>
              </a:lnSpc>
              <a:spcBef>
                <a:spcPts val="0"/>
              </a:spcBef>
            </a:pPr>
            <a:r>
              <a:rPr lang="en-US" altLang="en-US" sz="2000">
                <a:latin typeface="Arial" panose="020B0604020202020204" pitchFamily="34" charset="0"/>
                <a:cs typeface="Arial" panose="020B0604020202020204" pitchFamily="34" charset="0"/>
              </a:rPr>
              <a:t>biological </a:t>
            </a:r>
            <a:r>
              <a:rPr lang="en-US" altLang="en-US" sz="2000" i="1">
                <a:latin typeface="Arial" panose="020B0604020202020204" pitchFamily="34" charset="0"/>
                <a:cs typeface="Arial" panose="020B0604020202020204" pitchFamily="34" charset="0"/>
              </a:rPr>
              <a:t>(such as snake venom)</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44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18187975"/>
              </p:ext>
            </p:extLst>
          </p:nvPr>
        </p:nvGraphicFramePr>
        <p:xfrm>
          <a:off x="2681112" y="1424178"/>
          <a:ext cx="6812844" cy="2224024"/>
        </p:xfrm>
        <a:graphic>
          <a:graphicData uri="http://schemas.openxmlformats.org/drawingml/2006/table">
            <a:tbl>
              <a:tblPr>
                <a:tableStyleId>{284E427A-3D55-4303-BF80-6455036E1DE7}</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Acute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Carcinogenicity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Bioconcentration</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err="1"/>
                        <a:t>Subchronic</a:t>
                      </a:r>
                      <a:r>
                        <a:rPr lang="en-US" sz="1600" dirty="0"/>
                        <a:t> &amp; chronic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Neurotoxicity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Degradation &amp; transport</a:t>
                      </a:r>
                      <a:endParaRPr lang="en-US" sz="160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a:t>Reproductive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Immunotoxicity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Aquatic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a:t>Developmental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Genotoxicity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Terrestrial organism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9107240"/>
              </p:ext>
            </p:extLst>
          </p:nvPr>
        </p:nvGraphicFramePr>
        <p:xfrm>
          <a:off x="2667000" y="4624578"/>
          <a:ext cx="6812844" cy="2064512"/>
        </p:xfrm>
        <a:graphic>
          <a:graphicData uri="http://schemas.openxmlformats.org/drawingml/2006/table">
            <a:tbl>
              <a:tblPr>
                <a:tableStyleId>{35758FB7-9AC5-4552-8A53-C91805E547FA}</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Molecular weight</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Molecular volume</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Dipole moment</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a:t>Hydrophilic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Hydrophobic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Rotatable bonds</a:t>
                      </a:r>
                      <a:endParaRPr lang="en-US" sz="1600" dirty="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dirty="0"/>
                        <a:t>Hydrogen bonds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Ionization potential</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Electron affinity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dirty="0"/>
                        <a:t>Partition coefficients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Acid/base properties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Polarizability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sp>
        <p:nvSpPr>
          <p:cNvPr id="9" name="Up-Down Arrow 8"/>
          <p:cNvSpPr/>
          <p:nvPr/>
        </p:nvSpPr>
        <p:spPr>
          <a:xfrm>
            <a:off x="5867400" y="3862388"/>
            <a:ext cx="457200" cy="609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76200"/>
            <a:ext cx="12406338" cy="1323439"/>
          </a:xfrm>
          <a:prstGeom prst="rect">
            <a:avLst/>
          </a:prstGeom>
        </p:spPr>
        <p:txBody>
          <a:bodyPr wrap="square">
            <a:spAutoFit/>
          </a:bodyPr>
          <a:lstStyle/>
          <a:p>
            <a:pPr algn="ctr"/>
            <a:r>
              <a:rPr lang="en-US" sz="4000" b="1" dirty="0"/>
              <a:t>Relating Toxic Endpoints to Molecular Features &amp; Properties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0" y="3962400"/>
            <a:ext cx="1905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Relationships</a:t>
            </a:r>
          </a:p>
        </p:txBody>
      </p:sp>
    </p:spTree>
    <p:extLst>
      <p:ext uri="{BB962C8B-B14F-4D97-AF65-F5344CB8AC3E}">
        <p14:creationId xmlns:p14="http://schemas.microsoft.com/office/powerpoint/2010/main" val="48727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a:xfrm>
            <a:off x="2133600" y="0"/>
            <a:ext cx="7772400" cy="1473200"/>
          </a:xfrm>
        </p:spPr>
        <p:txBody>
          <a:bodyPr>
            <a:normAutofit fontScale="90000"/>
          </a:bodyPr>
          <a:lstStyle/>
          <a:p>
            <a:r>
              <a:rPr lang="en-US" altLang="en-US" sz="3600">
                <a:latin typeface="+mn-lt"/>
              </a:rPr>
              <a:t>What is the most important factor in bringing about the adverse biological impact?</a:t>
            </a:r>
          </a:p>
        </p:txBody>
      </p:sp>
      <p:sp>
        <p:nvSpPr>
          <p:cNvPr id="3" name="Rectangle 2">
            <a:extLst>
              <a:ext uri="{FF2B5EF4-FFF2-40B4-BE49-F238E27FC236}">
                <a16:creationId xmlns:a16="http://schemas.microsoft.com/office/drawing/2014/main" id="{9DD5BA5A-8D41-497E-A4E0-FC012A7D69A4}"/>
              </a:ext>
            </a:extLst>
          </p:cNvPr>
          <p:cNvSpPr/>
          <p:nvPr/>
        </p:nvSpPr>
        <p:spPr>
          <a:xfrm>
            <a:off x="4175038" y="1905000"/>
            <a:ext cx="2839239" cy="1631216"/>
          </a:xfrm>
          <a:prstGeom prst="rect">
            <a:avLst/>
          </a:prstGeom>
        </p:spPr>
        <p:txBody>
          <a:bodyPr wrap="none">
            <a:spAutoFit/>
          </a:bodyPr>
          <a:lstStyle/>
          <a:p>
            <a:pPr algn="ctr"/>
            <a:r>
              <a:rPr lang="en-US" sz="10000" b="1" dirty="0"/>
              <a:t>Dose</a:t>
            </a:r>
          </a:p>
        </p:txBody>
      </p:sp>
      <p:sp>
        <p:nvSpPr>
          <p:cNvPr id="4" name="Rectangle 3">
            <a:extLst>
              <a:ext uri="{FF2B5EF4-FFF2-40B4-BE49-F238E27FC236}">
                <a16:creationId xmlns:a16="http://schemas.microsoft.com/office/drawing/2014/main" id="{C40E17E1-0853-4977-AA92-A3BD17279213}"/>
              </a:ext>
            </a:extLst>
          </p:cNvPr>
          <p:cNvSpPr txBox="1">
            <a:spLocks noChangeArrowheads="1"/>
          </p:cNvSpPr>
          <p:nvPr/>
        </p:nvSpPr>
        <p:spPr>
          <a:xfrm>
            <a:off x="228600" y="3733800"/>
            <a:ext cx="10134600" cy="1447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buFontTx/>
              <a:buNone/>
            </a:pPr>
            <a:r>
              <a:rPr lang="en-US" altLang="en-US" sz="2000">
                <a:latin typeface="Arial" panose="020B0604020202020204" pitchFamily="34" charset="0"/>
                <a:cs typeface="Arial" panose="020B0604020202020204" pitchFamily="34" charset="0"/>
              </a:rPr>
              <a:t>the amount of a substance administered at given times. </a:t>
            </a:r>
          </a:p>
          <a:p>
            <a:pPr algn="l">
              <a:lnSpc>
                <a:spcPct val="100000"/>
              </a:lnSpc>
              <a:buFontTx/>
              <a:buNone/>
            </a:pPr>
            <a:r>
              <a:rPr lang="en-US" altLang="en-US" sz="2000">
                <a:solidFill>
                  <a:srgbClr val="333333"/>
                </a:solidFill>
                <a:latin typeface="Arial" panose="020B0604020202020204" pitchFamily="34" charset="0"/>
                <a:cs typeface="Arial" panose="020B0604020202020204" pitchFamily="34" charset="0"/>
              </a:rPr>
              <a:t>examples:</a:t>
            </a:r>
          </a:p>
          <a:p>
            <a:pPr marL="0" lvl="1" algn="l">
              <a:lnSpc>
                <a:spcPct val="100000"/>
              </a:lnSpc>
              <a:buFont typeface="Times" charset="0"/>
              <a:buChar char="•"/>
            </a:pPr>
            <a:r>
              <a:rPr lang="en-US" altLang="en-US">
                <a:solidFill>
                  <a:srgbClr val="333333"/>
                </a:solidFill>
                <a:latin typeface="Arial" panose="020B0604020202020204" pitchFamily="34" charset="0"/>
                <a:cs typeface="Arial" panose="020B0604020202020204" pitchFamily="34" charset="0"/>
              </a:rPr>
              <a:t>650 mg Tylenol as a single dose</a:t>
            </a:r>
          </a:p>
          <a:p>
            <a:pPr marL="0" lvl="1" algn="l">
              <a:lnSpc>
                <a:spcPct val="100000"/>
              </a:lnSpc>
              <a:buFont typeface="Times" charset="0"/>
              <a:buChar char="•"/>
            </a:pPr>
            <a:r>
              <a:rPr lang="en-US" altLang="en-US">
                <a:solidFill>
                  <a:srgbClr val="333333"/>
                </a:solidFill>
                <a:latin typeface="Arial" panose="020B0604020202020204" pitchFamily="34" charset="0"/>
                <a:cs typeface="Arial" panose="020B0604020202020204" pitchFamily="34" charset="0"/>
              </a:rPr>
              <a:t>500 mg Penicillin every 8 hours for 10 days</a:t>
            </a:r>
            <a:endParaRPr lang="en-US" altLang="en-US" dirty="0">
              <a:solidFill>
                <a:srgbClr val="333333"/>
              </a:solidFill>
              <a:latin typeface="Arial" panose="020B0604020202020204" pitchFamily="34" charset="0"/>
              <a:cs typeface="Arial" panose="020B0604020202020204" pitchFamily="34" charset="0"/>
            </a:endParaRPr>
          </a:p>
        </p:txBody>
      </p:sp>
      <p:sp>
        <p:nvSpPr>
          <p:cNvPr id="5" name="Text Box 6">
            <a:extLst>
              <a:ext uri="{FF2B5EF4-FFF2-40B4-BE49-F238E27FC236}">
                <a16:creationId xmlns:a16="http://schemas.microsoft.com/office/drawing/2014/main" id="{2985E88D-F5EB-45AA-8D83-33EA7185B5C0}"/>
              </a:ext>
            </a:extLst>
          </p:cNvPr>
          <p:cNvSpPr txBox="1">
            <a:spLocks noChangeArrowheads="1"/>
          </p:cNvSpPr>
          <p:nvPr/>
        </p:nvSpPr>
        <p:spPr bwMode="auto">
          <a:xfrm>
            <a:off x="6400800" y="5562600"/>
            <a:ext cx="4953000" cy="1015663"/>
          </a:xfrm>
          <a:prstGeom prst="rect">
            <a:avLst/>
          </a:prstGeom>
          <a:solidFill>
            <a:srgbClr val="0070C0"/>
          </a:solidFill>
          <a:ln>
            <a:noFill/>
          </a:ln>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b="1" dirty="0">
                <a:solidFill>
                  <a:schemeClr val="bg1"/>
                </a:solidFill>
                <a:latin typeface="Arial" panose="020B0604020202020204" pitchFamily="34" charset="0"/>
                <a:cs typeface="Arial" panose="020B0604020202020204" pitchFamily="34" charset="0"/>
              </a:rPr>
              <a:t>Highly toxic chemicals can be life saving when given in appropriate doses.</a:t>
            </a:r>
          </a:p>
        </p:txBody>
      </p:sp>
      <p:sp>
        <p:nvSpPr>
          <p:cNvPr id="6" name="Text Box 7">
            <a:extLst>
              <a:ext uri="{FF2B5EF4-FFF2-40B4-BE49-F238E27FC236}">
                <a16:creationId xmlns:a16="http://schemas.microsoft.com/office/drawing/2014/main" id="{AD550792-BAFA-4DAD-9556-5FDACC94B7F4}"/>
              </a:ext>
            </a:extLst>
          </p:cNvPr>
          <p:cNvSpPr txBox="1">
            <a:spLocks noChangeArrowheads="1"/>
          </p:cNvSpPr>
          <p:nvPr/>
        </p:nvSpPr>
        <p:spPr bwMode="auto">
          <a:xfrm>
            <a:off x="304800" y="5562600"/>
            <a:ext cx="5886196" cy="1015663"/>
          </a:xfrm>
          <a:prstGeom prst="rect">
            <a:avLst/>
          </a:prstGeom>
          <a:solidFill>
            <a:srgbClr val="FF0000"/>
          </a:solidFill>
          <a:ln>
            <a:noFill/>
          </a:ln>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b="1" dirty="0">
                <a:solidFill>
                  <a:schemeClr val="bg1"/>
                </a:solidFill>
                <a:latin typeface="Arial" panose="020B0604020202020204" pitchFamily="34" charset="0"/>
                <a:cs typeface="Arial" panose="020B0604020202020204" pitchFamily="34" charset="0"/>
              </a:rPr>
              <a:t>An apparently nontoxic chemical can be toxic at high doses</a:t>
            </a:r>
            <a:r>
              <a:rPr lang="en-US" altLang="en-US" sz="2000" b="1">
                <a:solidFill>
                  <a:schemeClr val="bg1"/>
                </a:solidFill>
                <a:latin typeface="Arial" panose="020B0604020202020204" pitchFamily="34" charset="0"/>
                <a:cs typeface="Arial" panose="020B0604020202020204" pitchFamily="34" charset="0"/>
              </a:rPr>
              <a:t>. </a:t>
            </a:r>
          </a:p>
          <a:p>
            <a:r>
              <a:rPr lang="en-US" altLang="en-US" sz="2000" b="1">
                <a:solidFill>
                  <a:schemeClr val="bg1"/>
                </a:solidFill>
                <a:latin typeface="Arial" panose="020B0604020202020204" pitchFamily="34" charset="0"/>
                <a:cs typeface="Arial" panose="020B0604020202020204" pitchFamily="34" charset="0"/>
              </a:rPr>
              <a:t>Too </a:t>
            </a:r>
            <a:r>
              <a:rPr lang="en-US" altLang="en-US" sz="2000" b="1" dirty="0">
                <a:solidFill>
                  <a:schemeClr val="bg1"/>
                </a:solidFill>
                <a:latin typeface="Arial" panose="020B0604020202020204" pitchFamily="34" charset="0"/>
                <a:cs typeface="Arial" panose="020B0604020202020204" pitchFamily="34" charset="0"/>
              </a:rPr>
              <a:t>much of a good thing </a:t>
            </a:r>
            <a:r>
              <a:rPr lang="en-US" altLang="en-US" sz="2000" b="1">
                <a:solidFill>
                  <a:schemeClr val="bg1"/>
                </a:solidFill>
                <a:latin typeface="Arial" panose="020B0604020202020204" pitchFamily="34" charset="0"/>
                <a:cs typeface="Arial" panose="020B0604020202020204" pitchFamily="34" charset="0"/>
              </a:rPr>
              <a:t>can hurt you!</a:t>
            </a:r>
            <a:endParaRPr lang="en-US" altLang="en-US" sz="20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AF58A4A-BAF6-4FD6-9419-5CC2F39B6EF8}"/>
              </a:ext>
            </a:extLst>
          </p:cNvPr>
          <p:cNvPicPr>
            <a:picLocks noChangeAspect="1"/>
          </p:cNvPicPr>
          <p:nvPr/>
        </p:nvPicPr>
        <p:blipFill>
          <a:blip r:embed="rId2"/>
          <a:stretch>
            <a:fillRect/>
          </a:stretch>
        </p:blipFill>
        <p:spPr>
          <a:xfrm>
            <a:off x="8862896" y="3242760"/>
            <a:ext cx="3000607" cy="191054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8" name="TextBox 7">
            <a:extLst>
              <a:ext uri="{FF2B5EF4-FFF2-40B4-BE49-F238E27FC236}">
                <a16:creationId xmlns:a16="http://schemas.microsoft.com/office/drawing/2014/main" id="{B71EF32F-8459-41B8-BCBF-4A41CF769A7F}"/>
              </a:ext>
            </a:extLst>
          </p:cNvPr>
          <p:cNvSpPr txBox="1"/>
          <p:nvPr/>
        </p:nvSpPr>
        <p:spPr>
          <a:xfrm>
            <a:off x="9448800" y="5153303"/>
            <a:ext cx="2325380" cy="307777"/>
          </a:xfrm>
          <a:prstGeom prst="rect">
            <a:avLst/>
          </a:prstGeom>
          <a:noFill/>
        </p:spPr>
        <p:txBody>
          <a:bodyPr wrap="non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944635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860854" y="5926676"/>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400" dirty="0">
                <a:solidFill>
                  <a:schemeClr val="bg1">
                    <a:lumMod val="50000"/>
                  </a:schemeClr>
                </a:solidFill>
                <a:latin typeface="Calibri Light" charset="0"/>
              </a:rPr>
              <a:t>Source: </a:t>
            </a:r>
            <a:r>
              <a:rPr lang="en-US" altLang="en-US" sz="1400" dirty="0" err="1">
                <a:solidFill>
                  <a:schemeClr val="bg1">
                    <a:lumMod val="50000"/>
                  </a:schemeClr>
                </a:solidFill>
                <a:latin typeface="Calibri Light" charset="0"/>
              </a:rPr>
              <a:t>Marczewski</a:t>
            </a:r>
            <a:r>
              <a:rPr lang="en-US" altLang="en-US" sz="1400" dirty="0">
                <a:solidFill>
                  <a:schemeClr val="bg1">
                    <a:lumMod val="50000"/>
                  </a:schemeClr>
                </a:solidFill>
                <a:latin typeface="Calibri Light" charset="0"/>
              </a:rPr>
              <a:t>, A.E., and </a:t>
            </a:r>
            <a:r>
              <a:rPr lang="en-US" altLang="en-US" sz="1400" dirty="0" err="1">
                <a:solidFill>
                  <a:schemeClr val="bg1">
                    <a:lumMod val="50000"/>
                  </a:schemeClr>
                </a:solidFill>
                <a:latin typeface="Calibri Light" charset="0"/>
              </a:rPr>
              <a:t>Kamrin</a:t>
            </a:r>
            <a:r>
              <a:rPr lang="en-US" altLang="en-US" sz="1400" dirty="0">
                <a:solidFill>
                  <a:schemeClr val="bg1">
                    <a:lumMod val="50000"/>
                  </a:schemeClr>
                </a:solidFill>
                <a:latin typeface="Calibri Light" charset="0"/>
              </a:rPr>
              <a:t>, M. Toxicology for the citizen, Retrieved August 17, 2000: </a:t>
            </a:r>
            <a:r>
              <a:rPr lang="en-US" altLang="en-US" sz="1400" dirty="0" err="1">
                <a:solidFill>
                  <a:schemeClr val="bg1">
                    <a:lumMod val="50000"/>
                  </a:schemeClr>
                </a:solidFill>
                <a:latin typeface="Calibri Light" charset="0"/>
              </a:rPr>
              <a:t>www.iet.msu.edu</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toxconcepts.htm</a:t>
            </a:r>
            <a:r>
              <a:rPr lang="en-US" altLang="en-US" sz="1400" dirty="0">
                <a:solidFill>
                  <a:schemeClr val="bg1">
                    <a:lumMod val="50000"/>
                  </a:schemeClr>
                </a:solidFill>
                <a:latin typeface="Calibri Light" charset="0"/>
              </a:rPr>
              <a:t>.</a:t>
            </a:r>
          </a:p>
        </p:txBody>
      </p:sp>
      <p:grpSp>
        <p:nvGrpSpPr>
          <p:cNvPr id="34819" name="Group 4"/>
          <p:cNvGrpSpPr>
            <a:grpSpLocks/>
          </p:cNvGrpSpPr>
          <p:nvPr/>
        </p:nvGrpSpPr>
        <p:grpSpPr bwMode="auto">
          <a:xfrm>
            <a:off x="1917696" y="1409983"/>
            <a:ext cx="8397876" cy="4462462"/>
            <a:chOff x="236" y="887"/>
            <a:chExt cx="5290" cy="2811"/>
          </a:xfrm>
        </p:grpSpPr>
        <p:sp>
          <p:nvSpPr>
            <p:cNvPr id="34820" name="Rectangle 5"/>
            <p:cNvSpPr>
              <a:spLocks noChangeArrowheads="1"/>
            </p:cNvSpPr>
            <p:nvPr/>
          </p:nvSpPr>
          <p:spPr bwMode="auto">
            <a:xfrm>
              <a:off x="238" y="887"/>
              <a:ext cx="5284" cy="485"/>
            </a:xfrm>
            <a:prstGeom prst="rect">
              <a:avLst/>
            </a:prstGeom>
            <a:solidFill>
              <a:srgbClr val="F2F3BB"/>
            </a:solidFill>
            <a:ln w="28575"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1" name="Rectangle 6"/>
            <p:cNvSpPr>
              <a:spLocks noChangeArrowheads="1"/>
            </p:cNvSpPr>
            <p:nvPr/>
          </p:nvSpPr>
          <p:spPr bwMode="auto">
            <a:xfrm>
              <a:off x="238" y="1373"/>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2" name="Text Box 7"/>
            <p:cNvSpPr txBox="1">
              <a:spLocks noChangeArrowheads="1"/>
            </p:cNvSpPr>
            <p:nvPr/>
          </p:nvSpPr>
          <p:spPr bwMode="auto">
            <a:xfrm>
              <a:off x="308" y="919"/>
              <a:ext cx="512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altLang="en-US" sz="1800" dirty="0">
                  <a:latin typeface="Calibri Light" charset="0"/>
                </a:rPr>
                <a:t>Approximate Lethal Doses of Common Chemicals</a:t>
              </a:r>
              <a:br>
                <a:rPr lang="en-US" altLang="en-US" sz="1800" dirty="0">
                  <a:latin typeface="Calibri Light" charset="0"/>
                </a:rPr>
              </a:br>
              <a:r>
                <a:rPr lang="en-US" altLang="en-US" sz="1800" dirty="0">
                  <a:latin typeface="Calibri Light" charset="0"/>
                </a:rPr>
                <a:t>(Calculated for </a:t>
              </a:r>
              <a:r>
                <a:rPr lang="en-US" altLang="en-US" sz="1800">
                  <a:latin typeface="Calibri Light" charset="0"/>
                </a:rPr>
                <a:t>a 100 kg </a:t>
              </a:r>
              <a:r>
                <a:rPr lang="en-US" altLang="en-US" sz="1800" dirty="0">
                  <a:latin typeface="Calibri Light" charset="0"/>
                </a:rPr>
                <a:t>human from data on rats)</a:t>
              </a:r>
            </a:p>
          </p:txBody>
        </p:sp>
        <p:sp>
          <p:nvSpPr>
            <p:cNvPr id="34823" name="Rectangle 8"/>
            <p:cNvSpPr>
              <a:spLocks noChangeArrowheads="1"/>
            </p:cNvSpPr>
            <p:nvPr/>
          </p:nvSpPr>
          <p:spPr bwMode="auto">
            <a:xfrm>
              <a:off x="239" y="1667"/>
              <a:ext cx="5284" cy="293"/>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4" name="Rectangle 9"/>
            <p:cNvSpPr>
              <a:spLocks noChangeArrowheads="1"/>
            </p:cNvSpPr>
            <p:nvPr/>
          </p:nvSpPr>
          <p:spPr bwMode="auto">
            <a:xfrm>
              <a:off x="239" y="1955"/>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5" name="Rectangle 10"/>
            <p:cNvSpPr>
              <a:spLocks noChangeArrowheads="1"/>
            </p:cNvSpPr>
            <p:nvPr/>
          </p:nvSpPr>
          <p:spPr bwMode="auto">
            <a:xfrm>
              <a:off x="239" y="2252"/>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6" name="Rectangle 11"/>
            <p:cNvSpPr>
              <a:spLocks noChangeArrowheads="1"/>
            </p:cNvSpPr>
            <p:nvPr/>
          </p:nvSpPr>
          <p:spPr bwMode="auto">
            <a:xfrm>
              <a:off x="239" y="2545"/>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7" name="Rectangle 12"/>
            <p:cNvSpPr>
              <a:spLocks noChangeArrowheads="1"/>
            </p:cNvSpPr>
            <p:nvPr/>
          </p:nvSpPr>
          <p:spPr bwMode="auto">
            <a:xfrm>
              <a:off x="236" y="2830"/>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8" name="Rectangle 13"/>
            <p:cNvSpPr>
              <a:spLocks noChangeArrowheads="1"/>
            </p:cNvSpPr>
            <p:nvPr/>
          </p:nvSpPr>
          <p:spPr bwMode="auto">
            <a:xfrm>
              <a:off x="236" y="3121"/>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9" name="Rectangle 14"/>
            <p:cNvSpPr>
              <a:spLocks noChangeArrowheads="1"/>
            </p:cNvSpPr>
            <p:nvPr/>
          </p:nvSpPr>
          <p:spPr bwMode="auto">
            <a:xfrm>
              <a:off x="237" y="3406"/>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dirty="0">
                <a:latin typeface="Calibri Light" charset="0"/>
              </a:endParaRPr>
            </a:p>
          </p:txBody>
        </p:sp>
        <p:sp>
          <p:nvSpPr>
            <p:cNvPr id="34830" name="Line 15"/>
            <p:cNvSpPr>
              <a:spLocks noChangeShapeType="1"/>
            </p:cNvSpPr>
            <p:nvPr/>
          </p:nvSpPr>
          <p:spPr bwMode="auto">
            <a:xfrm>
              <a:off x="2770" y="1366"/>
              <a:ext cx="0" cy="232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Calibri Light" charset="0"/>
              </a:endParaRPr>
            </a:p>
          </p:txBody>
        </p:sp>
        <p:sp>
          <p:nvSpPr>
            <p:cNvPr id="34831" name="Text Box 16"/>
            <p:cNvSpPr txBox="1">
              <a:spLocks noChangeArrowheads="1"/>
            </p:cNvSpPr>
            <p:nvPr/>
          </p:nvSpPr>
          <p:spPr bwMode="auto">
            <a:xfrm>
              <a:off x="588" y="1394"/>
              <a:ext cx="493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512763">
                <a:defRPr sz="2400">
                  <a:solidFill>
                    <a:schemeClr val="tx1"/>
                  </a:solidFill>
                  <a:latin typeface="Arial" charset="0"/>
                  <a:ea typeface="ＭＳ Ｐゴシック" charset="-128"/>
                </a:defRPr>
              </a:lvl1pPr>
              <a:lvl2pPr marL="37931725" indent="-37474525" defTabSz="512763">
                <a:defRPr sz="2400">
                  <a:solidFill>
                    <a:schemeClr val="tx1"/>
                  </a:solidFill>
                  <a:latin typeface="Arial" charset="0"/>
                  <a:ea typeface="ＭＳ Ｐゴシック" charset="-128"/>
                </a:defRPr>
              </a:lvl2pPr>
              <a:lvl3pPr marL="1143000" indent="-228600" defTabSz="512763">
                <a:defRPr sz="2400">
                  <a:solidFill>
                    <a:schemeClr val="tx1"/>
                  </a:solidFill>
                  <a:latin typeface="Arial" charset="0"/>
                  <a:ea typeface="ＭＳ Ｐゴシック" charset="-128"/>
                </a:defRPr>
              </a:lvl3pPr>
              <a:lvl4pPr marL="1600200" indent="-228600" defTabSz="512763">
                <a:defRPr sz="2400">
                  <a:solidFill>
                    <a:schemeClr val="tx1"/>
                  </a:solidFill>
                  <a:latin typeface="Arial" charset="0"/>
                  <a:ea typeface="ＭＳ Ｐゴシック" charset="-128"/>
                </a:defRPr>
              </a:lvl4pPr>
              <a:lvl5pPr marL="2057400" indent="-228600" defTabSz="512763">
                <a:defRPr sz="2400">
                  <a:solidFill>
                    <a:schemeClr val="tx1"/>
                  </a:solidFill>
                  <a:latin typeface="Arial" charset="0"/>
                  <a:ea typeface="ＭＳ Ｐゴシック" charset="-128"/>
                </a:defRPr>
              </a:lvl5pPr>
              <a:lvl6pPr marL="2514600" indent="-228600" defTabSz="512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12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12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12763"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2000" b="1" dirty="0">
                  <a:latin typeface="+mn-lt"/>
                </a:rPr>
                <a:t>Chemical						Lethal Dose</a:t>
              </a:r>
            </a:p>
            <a:p>
              <a:pPr>
                <a:spcBef>
                  <a:spcPct val="50000"/>
                </a:spcBef>
              </a:pPr>
              <a:r>
                <a:rPr lang="en-US" altLang="en-US" sz="2000" dirty="0">
                  <a:latin typeface="+mn-lt"/>
                </a:rPr>
                <a:t>Sugar (sucrose)			</a:t>
              </a:r>
              <a:r>
                <a:rPr lang="en-US" altLang="en-US" sz="2000">
                  <a:latin typeface="+mn-lt"/>
                </a:rPr>
                <a:t>	900 g</a:t>
              </a:r>
              <a:endParaRPr lang="en-US" altLang="en-US" sz="2000" dirty="0">
                <a:latin typeface="+mn-lt"/>
              </a:endParaRPr>
            </a:p>
            <a:p>
              <a:pPr>
                <a:spcBef>
                  <a:spcPct val="50000"/>
                </a:spcBef>
              </a:pPr>
              <a:r>
                <a:rPr lang="en-US" altLang="en-US" sz="2000" dirty="0">
                  <a:latin typeface="+mn-lt"/>
                </a:rPr>
                <a:t>Alcohol	(ethyl alcohol)		</a:t>
              </a:r>
              <a:r>
                <a:rPr lang="en-US" altLang="en-US" sz="2000">
                  <a:latin typeface="+mn-lt"/>
                </a:rPr>
                <a:t>	1.5 L</a:t>
              </a:r>
              <a:endParaRPr lang="en-US" altLang="en-US" sz="2000" dirty="0">
                <a:latin typeface="+mn-lt"/>
              </a:endParaRPr>
            </a:p>
            <a:p>
              <a:pPr>
                <a:spcBef>
                  <a:spcPct val="50000"/>
                </a:spcBef>
              </a:pPr>
              <a:r>
                <a:rPr lang="en-US" altLang="en-US" sz="2000" dirty="0">
                  <a:latin typeface="+mn-lt"/>
                </a:rPr>
                <a:t>Salt (sodium chloride)		</a:t>
              </a:r>
              <a:r>
                <a:rPr lang="en-US" altLang="en-US" sz="2000">
                  <a:latin typeface="+mn-lt"/>
                </a:rPr>
                <a:t>	250 g</a:t>
              </a:r>
              <a:endParaRPr lang="en-US" altLang="en-US" sz="2000" dirty="0">
                <a:latin typeface="+mn-lt"/>
              </a:endParaRPr>
            </a:p>
            <a:p>
              <a:pPr>
                <a:spcBef>
                  <a:spcPct val="50000"/>
                </a:spcBef>
              </a:pPr>
              <a:r>
                <a:rPr lang="en-US" altLang="en-US" sz="2000" dirty="0">
                  <a:latin typeface="+mn-lt"/>
                </a:rPr>
                <a:t>Herbicide (2, 4-D)			</a:t>
              </a:r>
              <a:r>
                <a:rPr lang="en-US" altLang="en-US" sz="2000">
                  <a:latin typeface="+mn-lt"/>
                </a:rPr>
                <a:t>	125 mL</a:t>
              </a:r>
              <a:endParaRPr lang="en-US" altLang="en-US" sz="2000" dirty="0">
                <a:latin typeface="+mn-lt"/>
              </a:endParaRPr>
            </a:p>
            <a:p>
              <a:pPr>
                <a:spcBef>
                  <a:spcPct val="50000"/>
                </a:spcBef>
              </a:pPr>
              <a:r>
                <a:rPr lang="en-US" altLang="en-US" sz="2000" dirty="0">
                  <a:latin typeface="+mn-lt"/>
                </a:rPr>
                <a:t>Arsenic (arsenic acid)			1-2 teaspoons</a:t>
              </a:r>
            </a:p>
            <a:p>
              <a:pPr>
                <a:spcBef>
                  <a:spcPct val="50000"/>
                </a:spcBef>
              </a:pPr>
              <a:r>
                <a:rPr lang="en-US" altLang="en-US" sz="2000" dirty="0">
                  <a:latin typeface="+mn-lt"/>
                </a:rPr>
                <a:t>Nicotine						one half teaspoon</a:t>
              </a:r>
            </a:p>
            <a:p>
              <a:pPr>
                <a:spcBef>
                  <a:spcPct val="50000"/>
                </a:spcBef>
              </a:pPr>
              <a:r>
                <a:rPr lang="en-US" altLang="en-US" sz="2000" dirty="0">
                  <a:latin typeface="+mn-lt"/>
                </a:rPr>
                <a:t>Food poison </a:t>
              </a:r>
              <a:r>
                <a:rPr lang="en-US" altLang="en-US" sz="2000">
                  <a:latin typeface="+mn-lt"/>
                </a:rPr>
                <a:t>(botulinum toxin)	microscopic</a:t>
              </a:r>
              <a:endParaRPr lang="en-US" altLang="en-US" sz="2000" dirty="0">
                <a:latin typeface="+mn-lt"/>
              </a:endParaRPr>
            </a:p>
          </p:txBody>
        </p:sp>
      </p:grpSp>
      <p:sp>
        <p:nvSpPr>
          <p:cNvPr id="17" name="Rectangle 16"/>
          <p:cNvSpPr/>
          <p:nvPr/>
        </p:nvSpPr>
        <p:spPr>
          <a:xfrm>
            <a:off x="4659482" y="163924"/>
            <a:ext cx="2873031" cy="707886"/>
          </a:xfrm>
          <a:prstGeom prst="rect">
            <a:avLst/>
          </a:prstGeom>
        </p:spPr>
        <p:txBody>
          <a:bodyPr wrap="none">
            <a:spAutoFit/>
          </a:bodyPr>
          <a:lstStyle/>
          <a:p>
            <a:pPr algn="ctr"/>
            <a:r>
              <a:rPr lang="en-US" sz="4000" b="1" dirty="0"/>
              <a:t>Lethal Doses</a:t>
            </a:r>
          </a:p>
        </p:txBody>
      </p:sp>
      <p:cxnSp>
        <p:nvCxnSpPr>
          <p:cNvPr id="18" name="Straight Connector 1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1524000" y="2895600"/>
            <a:ext cx="9144000" cy="711200"/>
          </a:xfrm>
        </p:spPr>
        <p:txBody>
          <a:bodyPr>
            <a:normAutofit/>
          </a:bodyPr>
          <a:lstStyle/>
          <a:p>
            <a:r>
              <a:rPr lang="en-US" altLang="en-US" sz="4400" b="1" dirty="0">
                <a:latin typeface="Arial" panose="020B0604020202020204" pitchFamily="34" charset="0"/>
                <a:cs typeface="Arial" panose="020B0604020202020204" pitchFamily="34" charset="0"/>
              </a:rPr>
              <a:t>How is toxicity testing done?</a:t>
            </a:r>
          </a:p>
        </p:txBody>
      </p:sp>
    </p:spTree>
    <p:extLst>
      <p:ext uri="{BB962C8B-B14F-4D97-AF65-F5344CB8AC3E}">
        <p14:creationId xmlns:p14="http://schemas.microsoft.com/office/powerpoint/2010/main" val="125510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idx="1"/>
          </p:nvPr>
        </p:nvSpPr>
        <p:spPr>
          <a:xfrm>
            <a:off x="228600" y="1151914"/>
            <a:ext cx="11658600" cy="3115286"/>
          </a:xfrm>
        </p:spPr>
        <p:txBody>
          <a:bodyPr>
            <a:normAutofit fontScale="85000" lnSpcReduction="20000"/>
          </a:bodyPr>
          <a:lstStyle/>
          <a:p>
            <a:pPr marL="0" indent="0" algn="ctr" eaLnBrk="1" hangingPunct="1">
              <a:lnSpc>
                <a:spcPct val="120000"/>
              </a:lnSpc>
              <a:spcBef>
                <a:spcPts val="0"/>
              </a:spcBef>
              <a:buFontTx/>
              <a:buNone/>
            </a:pPr>
            <a:r>
              <a:rPr lang="en-US" altLang="en-US" dirty="0">
                <a:latin typeface="+mn-lt"/>
              </a:rPr>
              <a:t>The dose-response relationship is a fundamental and essential concept in toxicology.  It correlates exposures and the spectrum of induced effects. </a:t>
            </a:r>
          </a:p>
          <a:p>
            <a:pPr marL="0" indent="0" algn="ctr" eaLnBrk="1" hangingPunct="1">
              <a:lnSpc>
                <a:spcPct val="120000"/>
              </a:lnSpc>
              <a:spcBef>
                <a:spcPts val="0"/>
              </a:spcBef>
              <a:buFontTx/>
              <a:buNone/>
            </a:pPr>
            <a:endParaRPr lang="en-US" altLang="en-US" dirty="0">
              <a:latin typeface="+mn-lt"/>
            </a:endParaRPr>
          </a:p>
          <a:p>
            <a:pPr marL="0" indent="0" algn="ctr" eaLnBrk="1" hangingPunct="1">
              <a:lnSpc>
                <a:spcPct val="120000"/>
              </a:lnSpc>
              <a:spcBef>
                <a:spcPts val="0"/>
              </a:spcBef>
              <a:buFontTx/>
              <a:buNone/>
            </a:pPr>
            <a:r>
              <a:rPr lang="en-US" altLang="en-US" dirty="0">
                <a:latin typeface="+mn-lt"/>
              </a:rPr>
              <a:t>The dose-response relationship is based on observed data from</a:t>
            </a:r>
          </a:p>
          <a:p>
            <a:pPr marL="0" indent="0">
              <a:lnSpc>
                <a:spcPct val="120000"/>
              </a:lnSpc>
              <a:spcBef>
                <a:spcPts val="0"/>
              </a:spcBef>
              <a:buNone/>
            </a:pPr>
            <a:endParaRPr lang="en-US" altLang="en-US">
              <a:latin typeface="+mn-lt"/>
            </a:endParaRPr>
          </a:p>
          <a:p>
            <a:pPr marL="0" indent="0">
              <a:lnSpc>
                <a:spcPct val="120000"/>
              </a:lnSpc>
              <a:spcBef>
                <a:spcPts val="0"/>
              </a:spcBef>
              <a:buNone/>
            </a:pPr>
            <a:r>
              <a:rPr lang="en-US" altLang="en-US">
                <a:latin typeface="+mn-lt"/>
                <a:sym typeface="Symbol" panose="05050102010706020507" pitchFamily="18" charset="2"/>
              </a:rPr>
              <a:t> </a:t>
            </a:r>
            <a:r>
              <a:rPr lang="en-US" altLang="en-US">
                <a:latin typeface="+mn-lt"/>
              </a:rPr>
              <a:t>experimental animal studies</a:t>
            </a:r>
            <a:endParaRPr lang="en-US" altLang="en-US" dirty="0">
              <a:latin typeface="+mn-lt"/>
            </a:endParaRPr>
          </a:p>
          <a:p>
            <a:pPr marL="0" indent="0">
              <a:lnSpc>
                <a:spcPct val="120000"/>
              </a:lnSpc>
              <a:spcBef>
                <a:spcPts val="0"/>
              </a:spcBef>
              <a:buNone/>
            </a:pPr>
            <a:r>
              <a:rPr lang="en-US" altLang="en-US">
                <a:sym typeface="Symbol" panose="05050102010706020507" pitchFamily="18" charset="2"/>
              </a:rPr>
              <a:t> </a:t>
            </a:r>
            <a:r>
              <a:rPr lang="en-US" altLang="en-US"/>
              <a:t>human </a:t>
            </a:r>
            <a:r>
              <a:rPr lang="en-US" altLang="en-US" i="1" dirty="0"/>
              <a:t>in vitro </a:t>
            </a:r>
            <a:r>
              <a:rPr lang="en-US" altLang="en-US" dirty="0"/>
              <a:t>cell studies</a:t>
            </a:r>
          </a:p>
          <a:p>
            <a:pPr marL="0" indent="0">
              <a:lnSpc>
                <a:spcPct val="120000"/>
              </a:lnSpc>
              <a:spcBef>
                <a:spcPts val="0"/>
              </a:spcBef>
              <a:buNone/>
            </a:pPr>
            <a:r>
              <a:rPr lang="en-US" altLang="en-US">
                <a:sym typeface="Symbol" panose="05050102010706020507" pitchFamily="18" charset="2"/>
              </a:rPr>
              <a:t> </a:t>
            </a:r>
            <a:r>
              <a:rPr lang="en-US" altLang="en-US"/>
              <a:t>human clinical studies (</a:t>
            </a:r>
            <a:r>
              <a:rPr lang="en-US" altLang="en-US" b="1" dirty="0"/>
              <a:t>but for </a:t>
            </a:r>
            <a:r>
              <a:rPr lang="en-US" altLang="en-US" b="1"/>
              <a:t>drugs only!</a:t>
            </a:r>
            <a:r>
              <a:rPr lang="en-US" altLang="en-US"/>
              <a:t>)</a:t>
            </a:r>
            <a:r>
              <a:rPr lang="en-US" altLang="en-US" dirty="0">
                <a:latin typeface="+mn-lt"/>
              </a:rPr>
              <a:t>	</a:t>
            </a:r>
          </a:p>
        </p:txBody>
      </p:sp>
      <p:sp>
        <p:nvSpPr>
          <p:cNvPr id="4" name="Rectangle 3"/>
          <p:cNvSpPr/>
          <p:nvPr/>
        </p:nvSpPr>
        <p:spPr>
          <a:xfrm>
            <a:off x="4318652" y="163924"/>
            <a:ext cx="3554691" cy="707886"/>
          </a:xfrm>
          <a:prstGeom prst="rect">
            <a:avLst/>
          </a:prstGeom>
        </p:spPr>
        <p:txBody>
          <a:bodyPr wrap="none">
            <a:spAutoFit/>
          </a:bodyPr>
          <a:lstStyle/>
          <a:p>
            <a:pPr algn="ctr"/>
            <a:r>
              <a:rPr lang="en-US" sz="4000" b="1"/>
              <a:t>Dose-Response</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9FE424A-56AC-45B0-AF66-F5CBDE0FF35E}"/>
              </a:ext>
            </a:extLst>
          </p:cNvPr>
          <p:cNvPicPr>
            <a:picLocks noChangeAspect="1"/>
          </p:cNvPicPr>
          <p:nvPr/>
        </p:nvPicPr>
        <p:blipFill>
          <a:blip r:embed="rId3"/>
          <a:stretch>
            <a:fillRect/>
          </a:stretch>
        </p:blipFill>
        <p:spPr>
          <a:xfrm>
            <a:off x="6069102" y="2827980"/>
            <a:ext cx="5589497" cy="3895119"/>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7" name="Rectangle 6">
            <a:extLst>
              <a:ext uri="{FF2B5EF4-FFF2-40B4-BE49-F238E27FC236}">
                <a16:creationId xmlns:a16="http://schemas.microsoft.com/office/drawing/2014/main" id="{9D6B1D64-3731-462F-BBBA-65AAEC59AEF4}"/>
              </a:ext>
            </a:extLst>
          </p:cNvPr>
          <p:cNvSpPr/>
          <p:nvPr/>
        </p:nvSpPr>
        <p:spPr>
          <a:xfrm>
            <a:off x="-38100" y="5638800"/>
            <a:ext cx="6096000" cy="923330"/>
          </a:xfrm>
          <a:prstGeom prst="rect">
            <a:avLst/>
          </a:prstGeom>
        </p:spPr>
        <p:txBody>
          <a:bodyPr>
            <a:spAutoFit/>
          </a:bodyPr>
          <a:lstStyle/>
          <a:p>
            <a:pPr algn="r"/>
            <a:r>
              <a:rPr lang="en-US" dirty="0">
                <a:latin typeface="Arial" panose="020B0604020202020204" pitchFamily="34" charset="0"/>
                <a:cs typeface="Arial" panose="020B0604020202020204" pitchFamily="34" charset="0"/>
              </a:rPr>
              <a:t>Dose-response assessment</a:t>
            </a:r>
            <a:r>
              <a:rPr lang="en-US" i="1" dirty="0">
                <a:solidFill>
                  <a:srgbClr val="072114"/>
                </a:solidFill>
                <a:latin typeface="Arial" panose="020B0604020202020204" pitchFamily="34" charset="0"/>
                <a:cs typeface="Arial" panose="020B0604020202020204" pitchFamily="34" charset="0"/>
              </a:rPr>
              <a:t> is a step in the </a:t>
            </a:r>
            <a:r>
              <a:rPr lang="en-US" dirty="0">
                <a:latin typeface="Arial" panose="020B0604020202020204" pitchFamily="34" charset="0"/>
                <a:cs typeface="Arial" panose="020B0604020202020204" pitchFamily="34" charset="0"/>
              </a:rPr>
              <a:t>risk assessment</a:t>
            </a:r>
            <a:r>
              <a:rPr lang="en-US" i="1" dirty="0">
                <a:solidFill>
                  <a:srgbClr val="072114"/>
                </a:solidFill>
                <a:latin typeface="Arial" panose="020B0604020202020204" pitchFamily="34" charset="0"/>
                <a:cs typeface="Arial" panose="020B0604020202020204" pitchFamily="34" charset="0"/>
              </a:rPr>
              <a:t> process</a:t>
            </a:r>
            <a:br>
              <a:rPr lang="en-US" dirty="0">
                <a:latin typeface="Arial" panose="020B0604020202020204" pitchFamily="34" charset="0"/>
                <a:cs typeface="Arial" panose="020B0604020202020204" pitchFamily="34" charset="0"/>
              </a:rPr>
            </a:br>
            <a:r>
              <a:rPr lang="en-US" i="1" dirty="0">
                <a:solidFill>
                  <a:srgbClr val="072114"/>
                </a:solidFill>
                <a:latin typeface="Arial" panose="020B0604020202020204" pitchFamily="34" charset="0"/>
                <a:cs typeface="Arial" panose="020B0604020202020204" pitchFamily="34" charset="0"/>
              </a:rPr>
              <a:t>(Image Source: ORAU,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136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548D9EE5-D4CB-4BAC-A959-902A3BA683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2011" y="1230415"/>
            <a:ext cx="5823855" cy="31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84278549-A83A-4A69-9E54-AD3CDF35DFBD}"/>
              </a:ext>
            </a:extLst>
          </p:cNvPr>
          <p:cNvSpPr/>
          <p:nvPr/>
        </p:nvSpPr>
        <p:spPr>
          <a:xfrm>
            <a:off x="130426" y="3788558"/>
            <a:ext cx="5943600" cy="2959297"/>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041" name="Rectangle 3"/>
          <p:cNvSpPr>
            <a:spLocks noGrp="1" noChangeArrowheads="1"/>
          </p:cNvSpPr>
          <p:nvPr>
            <p:ph idx="1"/>
          </p:nvPr>
        </p:nvSpPr>
        <p:spPr>
          <a:xfrm>
            <a:off x="304800" y="1228494"/>
            <a:ext cx="5486400" cy="2528657"/>
          </a:xfrm>
        </p:spPr>
        <p:txBody>
          <a:bodyPr>
            <a:noAutofit/>
          </a:bodyPr>
          <a:lstStyle/>
          <a:p>
            <a:pPr marL="14288" indent="0" eaLnBrk="1" hangingPunct="1">
              <a:lnSpc>
                <a:spcPct val="100000"/>
              </a:lnSpc>
              <a:buFontTx/>
              <a:buNone/>
            </a:pPr>
            <a:r>
              <a:rPr lang="en-US" altLang="en-US" sz="1800" b="1" dirty="0">
                <a:latin typeface="Arial" panose="020B0604020202020204" pitchFamily="34" charset="0"/>
                <a:cs typeface="Arial" panose="020B0604020202020204" pitchFamily="34" charset="0"/>
              </a:rPr>
              <a:t>Knowledge of the dose-response </a:t>
            </a:r>
            <a:r>
              <a:rPr lang="en-US" altLang="en-US" sz="1800" b="1">
                <a:latin typeface="Arial" panose="020B0604020202020204" pitchFamily="34" charset="0"/>
                <a:cs typeface="Arial" panose="020B0604020202020204" pitchFamily="34" charset="0"/>
              </a:rPr>
              <a:t>relationship:</a:t>
            </a:r>
            <a:endParaRPr lang="en-US" altLang="en-US" sz="1800" b="1" dirty="0">
              <a:latin typeface="Arial" panose="020B0604020202020204" pitchFamily="34" charset="0"/>
              <a:cs typeface="Arial" panose="020B0604020202020204" pitchFamily="34" charset="0"/>
            </a:endParaRPr>
          </a:p>
          <a:p>
            <a:pPr marL="14288" indent="0" eaLnBrk="1" hangingPunct="1">
              <a:lnSpc>
                <a:spcPct val="100000"/>
              </a:lnSpc>
              <a:buFontTx/>
              <a:buNone/>
            </a:pPr>
            <a:r>
              <a:rPr lang="en-US" altLang="en-US" sz="1800">
                <a:latin typeface="Arial" panose="020B0604020202020204" pitchFamily="34" charset="0"/>
                <a:cs typeface="Arial" panose="020B0604020202020204" pitchFamily="34" charset="0"/>
                <a:sym typeface="Symbol" panose="05050102010706020507" pitchFamily="18" charset="2"/>
              </a:rPr>
              <a:t> </a:t>
            </a:r>
            <a:r>
              <a:rPr lang="en-US" altLang="en-US" sz="1800">
                <a:latin typeface="Arial" panose="020B0604020202020204" pitchFamily="34" charset="0"/>
                <a:cs typeface="Arial" panose="020B0604020202020204" pitchFamily="34" charset="0"/>
              </a:rPr>
              <a:t>establishes causality between </a:t>
            </a:r>
            <a:r>
              <a:rPr lang="en-US" altLang="en-US" sz="1800" b="1">
                <a:latin typeface="Arial" panose="020B0604020202020204" pitchFamily="34" charset="0"/>
                <a:cs typeface="Arial" panose="020B0604020202020204" pitchFamily="34" charset="0"/>
              </a:rPr>
              <a:t>dose exposure</a:t>
            </a:r>
            <a:r>
              <a:rPr lang="en-US" altLang="en-US" sz="1800">
                <a:latin typeface="Arial" panose="020B0604020202020204" pitchFamily="34" charset="0"/>
                <a:cs typeface="Arial" panose="020B0604020202020204" pitchFamily="34" charset="0"/>
              </a:rPr>
              <a:t> and the </a:t>
            </a:r>
            <a:r>
              <a:rPr lang="en-US" altLang="en-US" sz="1800" b="1">
                <a:latin typeface="Arial" panose="020B0604020202020204" pitchFamily="34" charset="0"/>
                <a:cs typeface="Arial" panose="020B0604020202020204" pitchFamily="34" charset="0"/>
              </a:rPr>
              <a:t>observed effects</a:t>
            </a:r>
          </a:p>
          <a:p>
            <a:pPr marL="14288" indent="0">
              <a:lnSpc>
                <a:spcPct val="100000"/>
              </a:lnSpc>
              <a:buNone/>
            </a:pPr>
            <a:r>
              <a:rPr lang="en-US" altLang="en-US" sz="1800">
                <a:latin typeface="Arial" panose="020B0604020202020204" pitchFamily="34" charset="0"/>
                <a:cs typeface="Arial" panose="020B0604020202020204" pitchFamily="34" charset="0"/>
                <a:sym typeface="Symbol" panose="05050102010706020507" pitchFamily="18" charset="2"/>
              </a:rPr>
              <a:t> </a:t>
            </a:r>
            <a:r>
              <a:rPr lang="en-US" altLang="en-US" sz="1800">
                <a:latin typeface="Arial" panose="020B0604020202020204" pitchFamily="34" charset="0"/>
                <a:cs typeface="Arial" panose="020B0604020202020204" pitchFamily="34" charset="0"/>
              </a:rPr>
              <a:t>establishes </a:t>
            </a:r>
            <a:r>
              <a:rPr lang="en-US" altLang="en-US" sz="1800" dirty="0">
                <a:latin typeface="Arial" panose="020B0604020202020204" pitchFamily="34" charset="0"/>
                <a:cs typeface="Arial" panose="020B0604020202020204" pitchFamily="34" charset="0"/>
              </a:rPr>
              <a:t>the lowest dose where an induced effect occurs - the </a:t>
            </a:r>
            <a:r>
              <a:rPr lang="en-US" altLang="en-US" sz="1800" b="1">
                <a:latin typeface="Arial" panose="020B0604020202020204" pitchFamily="34" charset="0"/>
                <a:cs typeface="Arial" panose="020B0604020202020204" pitchFamily="34" charset="0"/>
              </a:rPr>
              <a:t>threshold effect</a:t>
            </a:r>
          </a:p>
          <a:p>
            <a:pPr marL="14288" indent="0">
              <a:lnSpc>
                <a:spcPct val="100000"/>
              </a:lnSpc>
              <a:buNone/>
            </a:pPr>
            <a:r>
              <a:rPr lang="en-US" altLang="en-US" sz="1800">
                <a:latin typeface="Arial" panose="020B0604020202020204" pitchFamily="34" charset="0"/>
                <a:cs typeface="Arial" panose="020B0604020202020204" pitchFamily="34" charset="0"/>
                <a:sym typeface="Symbol" panose="05050102010706020507" pitchFamily="18" charset="2"/>
              </a:rPr>
              <a:t> </a:t>
            </a:r>
            <a:r>
              <a:rPr lang="en-US" altLang="en-US" sz="1800">
                <a:latin typeface="Arial" panose="020B0604020202020204" pitchFamily="34" charset="0"/>
                <a:cs typeface="Arial" panose="020B0604020202020204" pitchFamily="34" charset="0"/>
              </a:rPr>
              <a:t>determines </a:t>
            </a:r>
            <a:r>
              <a:rPr lang="en-US" altLang="en-US" sz="1800" b="1" dirty="0">
                <a:latin typeface="Arial" panose="020B0604020202020204" pitchFamily="34" charset="0"/>
                <a:cs typeface="Arial" panose="020B0604020202020204" pitchFamily="34" charset="0"/>
              </a:rPr>
              <a:t>the rate</a:t>
            </a:r>
            <a:r>
              <a:rPr lang="en-US" altLang="en-US" sz="1800" dirty="0">
                <a:latin typeface="Arial" panose="020B0604020202020204" pitchFamily="34" charset="0"/>
                <a:cs typeface="Arial" panose="020B0604020202020204" pitchFamily="34" charset="0"/>
              </a:rPr>
              <a:t> at which injury builds up - the </a:t>
            </a:r>
            <a:r>
              <a:rPr lang="en-US" altLang="en-US" sz="1800" b="1" dirty="0">
                <a:latin typeface="Arial" panose="020B0604020202020204" pitchFamily="34" charset="0"/>
                <a:cs typeface="Arial" panose="020B0604020202020204" pitchFamily="34" charset="0"/>
              </a:rPr>
              <a:t>slope</a:t>
            </a:r>
            <a:r>
              <a:rPr lang="en-US" altLang="en-US" sz="1800" dirty="0">
                <a:latin typeface="Arial" panose="020B0604020202020204" pitchFamily="34" charset="0"/>
                <a:cs typeface="Arial" panose="020B0604020202020204" pitchFamily="34" charset="0"/>
              </a:rPr>
              <a:t> for the dose </a:t>
            </a:r>
            <a:r>
              <a:rPr lang="en-US" altLang="en-US" sz="1800">
                <a:latin typeface="Arial" panose="020B0604020202020204" pitchFamily="34" charset="0"/>
                <a:cs typeface="Arial" panose="020B0604020202020204" pitchFamily="34" charset="0"/>
              </a:rPr>
              <a:t>response.</a:t>
            </a:r>
          </a:p>
        </p:txBody>
      </p:sp>
      <p:sp>
        <p:nvSpPr>
          <p:cNvPr id="6" name="Rectangle 5"/>
          <p:cNvSpPr/>
          <p:nvPr/>
        </p:nvSpPr>
        <p:spPr>
          <a:xfrm>
            <a:off x="4376199" y="163924"/>
            <a:ext cx="3439596" cy="707886"/>
          </a:xfrm>
          <a:prstGeom prst="rect">
            <a:avLst/>
          </a:prstGeom>
        </p:spPr>
        <p:txBody>
          <a:bodyPr wrap="none">
            <a:spAutoFit/>
          </a:bodyPr>
          <a:lstStyle/>
          <a:p>
            <a:pPr algn="ctr"/>
            <a:r>
              <a:rPr lang="en-US" sz="4000" b="1" dirty="0"/>
              <a:t>Dose-Response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8BEA8F-4BDC-45B9-B2B6-4A49FC1A012D}"/>
              </a:ext>
            </a:extLst>
          </p:cNvPr>
          <p:cNvCxnSpPr/>
          <p:nvPr/>
        </p:nvCxnSpPr>
        <p:spPr>
          <a:xfrm flipV="1">
            <a:off x="6513458" y="2602015"/>
            <a:ext cx="27976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E8BB12A-912D-42D1-B27A-2CCA853833C7}"/>
              </a:ext>
            </a:extLst>
          </p:cNvPr>
          <p:cNvCxnSpPr/>
          <p:nvPr/>
        </p:nvCxnSpPr>
        <p:spPr>
          <a:xfrm>
            <a:off x="9311086" y="2602015"/>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84875C-D723-4378-B7F6-FDFDA566DAFA}"/>
              </a:ext>
            </a:extLst>
          </p:cNvPr>
          <p:cNvCxnSpPr/>
          <p:nvPr/>
        </p:nvCxnSpPr>
        <p:spPr>
          <a:xfrm flipH="1">
            <a:off x="9341067" y="3762505"/>
            <a:ext cx="353339" cy="345666"/>
          </a:xfrm>
          <a:prstGeom prst="straightConnector1">
            <a:avLst/>
          </a:prstGeom>
          <a:ln>
            <a:solidFill>
              <a:srgbClr val="66136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3228EB-C2E6-4072-B19C-18ED06AA8C1F}"/>
              </a:ext>
            </a:extLst>
          </p:cNvPr>
          <p:cNvSpPr txBox="1"/>
          <p:nvPr/>
        </p:nvSpPr>
        <p:spPr>
          <a:xfrm>
            <a:off x="9679416" y="3475268"/>
            <a:ext cx="766557" cy="400110"/>
          </a:xfrm>
          <a:prstGeom prst="rect">
            <a:avLst/>
          </a:prstGeom>
          <a:solidFill>
            <a:schemeClr val="bg1"/>
          </a:solidFill>
        </p:spPr>
        <p:txBody>
          <a:bodyPr wrap="none" rtlCol="0">
            <a:spAutoFit/>
          </a:bodyPr>
          <a:lstStyle/>
          <a:p>
            <a:r>
              <a:rPr lang="en-US" sz="2000" dirty="0">
                <a:solidFill>
                  <a:srgbClr val="661366"/>
                </a:solidFill>
              </a:rPr>
              <a:t>LD 50</a:t>
            </a:r>
          </a:p>
        </p:txBody>
      </p:sp>
      <p:grpSp>
        <p:nvGrpSpPr>
          <p:cNvPr id="15" name="Group 10">
            <a:extLst>
              <a:ext uri="{FF2B5EF4-FFF2-40B4-BE49-F238E27FC236}">
                <a16:creationId xmlns:a16="http://schemas.microsoft.com/office/drawing/2014/main" id="{0788270B-CC6A-405F-875C-A170E970B0C3}"/>
              </a:ext>
            </a:extLst>
          </p:cNvPr>
          <p:cNvGrpSpPr>
            <a:grpSpLocks/>
          </p:cNvGrpSpPr>
          <p:nvPr/>
        </p:nvGrpSpPr>
        <p:grpSpPr bwMode="auto">
          <a:xfrm>
            <a:off x="6770753" y="3592051"/>
            <a:ext cx="153988" cy="485775"/>
            <a:chOff x="1384" y="2358"/>
            <a:chExt cx="97" cy="306"/>
          </a:xfrm>
        </p:grpSpPr>
        <p:sp>
          <p:nvSpPr>
            <p:cNvPr id="16" name="Oval 6">
              <a:extLst>
                <a:ext uri="{FF2B5EF4-FFF2-40B4-BE49-F238E27FC236}">
                  <a16:creationId xmlns:a16="http://schemas.microsoft.com/office/drawing/2014/main" id="{F7A692AA-C44A-46BA-99B3-FA7D0491F68B}"/>
                </a:ext>
              </a:extLst>
            </p:cNvPr>
            <p:cNvSpPr>
              <a:spLocks noChangeArrowheads="1"/>
            </p:cNvSpPr>
            <p:nvPr/>
          </p:nvSpPr>
          <p:spPr bwMode="auto">
            <a:xfrm>
              <a:off x="1384" y="2462"/>
              <a:ext cx="96" cy="9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mn-lt"/>
              </a:endParaRPr>
            </a:p>
          </p:txBody>
        </p:sp>
        <p:sp>
          <p:nvSpPr>
            <p:cNvPr id="17" name="Line 7">
              <a:extLst>
                <a:ext uri="{FF2B5EF4-FFF2-40B4-BE49-F238E27FC236}">
                  <a16:creationId xmlns:a16="http://schemas.microsoft.com/office/drawing/2014/main" id="{2D31A3D3-B15E-4C6D-8D15-621A37D6BE93}"/>
                </a:ext>
              </a:extLst>
            </p:cNvPr>
            <p:cNvSpPr>
              <a:spLocks noChangeShapeType="1"/>
            </p:cNvSpPr>
            <p:nvPr/>
          </p:nvSpPr>
          <p:spPr bwMode="auto">
            <a:xfrm>
              <a:off x="1434" y="2358"/>
              <a:ext cx="0" cy="30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8">
              <a:extLst>
                <a:ext uri="{FF2B5EF4-FFF2-40B4-BE49-F238E27FC236}">
                  <a16:creationId xmlns:a16="http://schemas.microsoft.com/office/drawing/2014/main" id="{12D3D9B3-E315-4E39-AAA1-A57EC37E84EF}"/>
                </a:ext>
              </a:extLst>
            </p:cNvPr>
            <p:cNvSpPr>
              <a:spLocks noChangeShapeType="1"/>
            </p:cNvSpPr>
            <p:nvPr/>
          </p:nvSpPr>
          <p:spPr bwMode="auto">
            <a:xfrm>
              <a:off x="1395" y="2358"/>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9">
              <a:extLst>
                <a:ext uri="{FF2B5EF4-FFF2-40B4-BE49-F238E27FC236}">
                  <a16:creationId xmlns:a16="http://schemas.microsoft.com/office/drawing/2014/main" id="{AD01BF5E-475B-4A03-BD80-39257F4F18B7}"/>
                </a:ext>
              </a:extLst>
            </p:cNvPr>
            <p:cNvSpPr>
              <a:spLocks noChangeShapeType="1"/>
            </p:cNvSpPr>
            <p:nvPr/>
          </p:nvSpPr>
          <p:spPr bwMode="auto">
            <a:xfrm>
              <a:off x="1393" y="2664"/>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cxnSp>
        <p:nvCxnSpPr>
          <p:cNvPr id="21" name="Straight Arrow Connector 20">
            <a:extLst>
              <a:ext uri="{FF2B5EF4-FFF2-40B4-BE49-F238E27FC236}">
                <a16:creationId xmlns:a16="http://schemas.microsoft.com/office/drawing/2014/main" id="{CF3E5E3B-E4E8-4E1B-99AF-535E27724013}"/>
              </a:ext>
            </a:extLst>
          </p:cNvPr>
          <p:cNvCxnSpPr>
            <a:cxnSpLocks/>
          </p:cNvCxnSpPr>
          <p:nvPr/>
        </p:nvCxnSpPr>
        <p:spPr>
          <a:xfrm flipV="1">
            <a:off x="6513458" y="3970870"/>
            <a:ext cx="257295" cy="60113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1E53E2F3-EAA5-421C-A5B7-5FF31B9773A4}"/>
              </a:ext>
            </a:extLst>
          </p:cNvPr>
          <p:cNvSpPr txBox="1"/>
          <p:nvPr/>
        </p:nvSpPr>
        <p:spPr>
          <a:xfrm>
            <a:off x="6275819" y="4550364"/>
            <a:ext cx="6041581" cy="646331"/>
          </a:xfrm>
          <a:prstGeom prst="rect">
            <a:avLst/>
          </a:prstGeom>
          <a:noFill/>
        </p:spPr>
        <p:txBody>
          <a:bodyPr wrap="square" rtlCol="0">
            <a:spAutoFit/>
          </a:bodyPr>
          <a:lstStyle/>
          <a:p>
            <a:r>
              <a:rPr lang="en-US" b="1" dirty="0" err="1">
                <a:solidFill>
                  <a:srgbClr val="FF0000"/>
                </a:solidFill>
                <a:latin typeface="Arial" panose="020B0604020202020204" pitchFamily="34" charset="0"/>
                <a:cs typeface="Arial" panose="020B0604020202020204" pitchFamily="34" charset="0"/>
              </a:rPr>
              <a:t>RfD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estimate of a daily oral exposure to the human population, that’s likely to be without risk of </a:t>
            </a:r>
            <a:r>
              <a:rPr lang="en-US">
                <a:latin typeface="Arial" panose="020B0604020202020204" pitchFamily="34" charset="0"/>
                <a:cs typeface="Arial" panose="020B0604020202020204" pitchFamily="34" charset="0"/>
              </a:rPr>
              <a:t>an effect</a:t>
            </a:r>
            <a:r>
              <a:rPr lang="en-US" dirty="0">
                <a:latin typeface="Arial" panose="020B0604020202020204" pitchFamily="34" charset="0"/>
                <a:cs typeface="Arial" panose="020B0604020202020204" pitchFamily="34" charset="0"/>
              </a:rPr>
              <a:t>.</a:t>
            </a:r>
          </a:p>
        </p:txBody>
      </p:sp>
      <p:graphicFrame>
        <p:nvGraphicFramePr>
          <p:cNvPr id="23" name="Object 2">
            <a:extLst>
              <a:ext uri="{FF2B5EF4-FFF2-40B4-BE49-F238E27FC236}">
                <a16:creationId xmlns:a16="http://schemas.microsoft.com/office/drawing/2014/main" id="{67C12009-7B87-4211-9DD3-D6E62EA34D01}"/>
              </a:ext>
            </a:extLst>
          </p:cNvPr>
          <p:cNvGraphicFramePr>
            <a:graphicFrameLocks noChangeAspect="1"/>
          </p:cNvGraphicFramePr>
          <p:nvPr>
            <p:extLst>
              <p:ext uri="{D42A27DB-BD31-4B8C-83A1-F6EECF244321}">
                <p14:modId xmlns:p14="http://schemas.microsoft.com/office/powerpoint/2010/main" val="608989474"/>
              </p:ext>
            </p:extLst>
          </p:nvPr>
        </p:nvGraphicFramePr>
        <p:xfrm>
          <a:off x="8077200" y="5332442"/>
          <a:ext cx="1855332" cy="747287"/>
        </p:xfrm>
        <a:graphic>
          <a:graphicData uri="http://schemas.openxmlformats.org/presentationml/2006/ole">
            <mc:AlternateContent xmlns:mc="http://schemas.openxmlformats.org/markup-compatibility/2006">
              <mc:Choice xmlns:v="urn:schemas-microsoft-com:vml" Requires="v">
                <p:oleObj spid="_x0000_s4106" name="Equation" r:id="rId5" imgW="977476" imgH="393529" progId="Equation.3">
                  <p:embed/>
                </p:oleObj>
              </mc:Choice>
              <mc:Fallback>
                <p:oleObj name="Equation" r:id="rId5" imgW="977476" imgH="393529" progId="Equation.3">
                  <p:embed/>
                  <p:pic>
                    <p:nvPicPr>
                      <p:cNvPr id="1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332442"/>
                        <a:ext cx="1855332" cy="747287"/>
                      </a:xfrm>
                      <a:prstGeom prst="rect">
                        <a:avLst/>
                      </a:prstGeom>
                      <a:noFill/>
                      <a:ln w="9525">
                        <a:solidFill>
                          <a:schemeClr val="tx1"/>
                        </a:solidFill>
                        <a:miter lim="800000"/>
                        <a:headEnd/>
                        <a:tailEnd/>
                      </a:ln>
                      <a:effectLst/>
                      <a:extLst/>
                    </p:spPr>
                  </p:pic>
                </p:oleObj>
              </mc:Fallback>
            </mc:AlternateContent>
          </a:graphicData>
        </a:graphic>
      </p:graphicFrame>
      <p:sp>
        <p:nvSpPr>
          <p:cNvPr id="24" name="Text Box 5">
            <a:extLst>
              <a:ext uri="{FF2B5EF4-FFF2-40B4-BE49-F238E27FC236}">
                <a16:creationId xmlns:a16="http://schemas.microsoft.com/office/drawing/2014/main" id="{1242FF5A-8054-4857-AAE6-BC9E0CAC9830}"/>
              </a:ext>
            </a:extLst>
          </p:cNvPr>
          <p:cNvSpPr txBox="1">
            <a:spLocks noChangeArrowheads="1"/>
          </p:cNvSpPr>
          <p:nvPr/>
        </p:nvSpPr>
        <p:spPr bwMode="auto">
          <a:xfrm>
            <a:off x="6419873" y="6102150"/>
            <a:ext cx="5619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b="1" dirty="0">
                <a:latin typeface="Arial" panose="020B0604020202020204" pitchFamily="34" charset="0"/>
                <a:cs typeface="Arial" panose="020B0604020202020204" pitchFamily="34" charset="0"/>
              </a:rPr>
              <a:t>UF</a:t>
            </a:r>
            <a:r>
              <a:rPr lang="en-US" altLang="en-US" sz="1800" dirty="0">
                <a:latin typeface="Arial" panose="020B0604020202020204" pitchFamily="34" charset="0"/>
                <a:cs typeface="Arial" panose="020B0604020202020204" pitchFamily="34" charset="0"/>
              </a:rPr>
              <a:t> = </a:t>
            </a:r>
            <a:r>
              <a:rPr lang="en-US" altLang="en-US" sz="1800" i="1" dirty="0">
                <a:latin typeface="Arial" panose="020B0604020202020204" pitchFamily="34" charset="0"/>
                <a:cs typeface="Arial" panose="020B0604020202020204" pitchFamily="34" charset="0"/>
              </a:rPr>
              <a:t>Uncertainty </a:t>
            </a:r>
            <a:r>
              <a:rPr lang="en-US" altLang="en-US" sz="1800" i="1">
                <a:latin typeface="Arial" panose="020B0604020202020204" pitchFamily="34" charset="0"/>
                <a:cs typeface="Arial" panose="020B0604020202020204" pitchFamily="34" charset="0"/>
              </a:rPr>
              <a:t>factor</a:t>
            </a:r>
            <a:r>
              <a:rPr lang="en-US" altLang="en-US" sz="1800">
                <a:latin typeface="Arial" panose="020B0604020202020204" pitchFamily="34" charset="0"/>
                <a:cs typeface="Arial" panose="020B0604020202020204" pitchFamily="34" charset="0"/>
              </a:rPr>
              <a:t> </a:t>
            </a:r>
            <a:r>
              <a:rPr lang="en-US" altLang="en-US" sz="1800">
                <a:solidFill>
                  <a:srgbClr val="333333"/>
                </a:solidFill>
                <a:latin typeface="Arial" panose="020B0604020202020204" pitchFamily="34" charset="0"/>
                <a:cs typeface="Arial" panose="020B0604020202020204" pitchFamily="34" charset="0"/>
              </a:rPr>
              <a:t>(usually 10-1000</a:t>
            </a:r>
            <a:r>
              <a:rPr lang="en-US" altLang="en-US" sz="1800" dirty="0">
                <a:solidFill>
                  <a:srgbClr val="333333"/>
                </a:solidFill>
                <a:latin typeface="Arial" panose="020B0604020202020204" pitchFamily="34" charset="0"/>
                <a:cs typeface="Arial" panose="020B0604020202020204" pitchFamily="34" charset="0"/>
              </a:rPr>
              <a:t>)</a:t>
            </a:r>
          </a:p>
          <a:p>
            <a:r>
              <a:rPr lang="en-US" altLang="en-US" sz="1800" b="1" dirty="0">
                <a:solidFill>
                  <a:srgbClr val="333333"/>
                </a:solidFill>
                <a:latin typeface="Arial" panose="020B0604020202020204" pitchFamily="34" charset="0"/>
                <a:cs typeface="Arial" panose="020B0604020202020204" pitchFamily="34" charset="0"/>
              </a:rPr>
              <a:t>UF</a:t>
            </a:r>
            <a:r>
              <a:rPr lang="en-US" altLang="en-US" sz="1800" dirty="0">
                <a:solidFill>
                  <a:srgbClr val="333333"/>
                </a:solidFill>
                <a:latin typeface="Arial" panose="020B0604020202020204" pitchFamily="34" charset="0"/>
                <a:cs typeface="Arial" panose="020B0604020202020204" pitchFamily="34" charset="0"/>
              </a:rPr>
              <a:t> is bigger when larger uncertainty on experiment</a:t>
            </a:r>
          </a:p>
        </p:txBody>
      </p:sp>
      <p:sp>
        <p:nvSpPr>
          <p:cNvPr id="25" name="Rectangle 3">
            <a:extLst>
              <a:ext uri="{FF2B5EF4-FFF2-40B4-BE49-F238E27FC236}">
                <a16:creationId xmlns:a16="http://schemas.microsoft.com/office/drawing/2014/main" id="{F82D51F9-CA09-4874-A877-1B0AB4E8C923}"/>
              </a:ext>
            </a:extLst>
          </p:cNvPr>
          <p:cNvSpPr txBox="1">
            <a:spLocks noChangeArrowheads="1"/>
          </p:cNvSpPr>
          <p:nvPr/>
        </p:nvSpPr>
        <p:spPr>
          <a:xfrm>
            <a:off x="336176" y="4319030"/>
            <a:ext cx="5583504" cy="3400746"/>
          </a:xfrm>
          <a:prstGeom prst="rect">
            <a:avLst/>
          </a:prstGeom>
          <a:noFill/>
          <a:ln w="6350" cap="flat" cmpd="sng" algn="ctr">
            <a:no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nSpc>
                <a:spcPct val="100000"/>
              </a:lnSpc>
              <a:spcBef>
                <a:spcPts val="0"/>
              </a:spcBef>
              <a:buFont typeface="Arial"/>
              <a:buNone/>
            </a:pPr>
            <a:r>
              <a:rPr lang="en-US" altLang="en-US" sz="1800" b="1">
                <a:solidFill>
                  <a:schemeClr val="tx1"/>
                </a:solidFill>
                <a:latin typeface="Arial" panose="020B0604020202020204" pitchFamily="34" charset="0"/>
                <a:cs typeface="Arial" panose="020B0604020202020204" pitchFamily="34" charset="0"/>
              </a:rPr>
              <a:t>LD 50- </a:t>
            </a:r>
            <a:r>
              <a:rPr lang="en-US" altLang="en-US" sz="1800">
                <a:solidFill>
                  <a:schemeClr val="tx1"/>
                </a:solidFill>
                <a:latin typeface="Arial" panose="020B0604020202020204" pitchFamily="34" charset="0"/>
                <a:cs typeface="Arial" panose="020B0604020202020204" pitchFamily="34" charset="0"/>
              </a:rPr>
              <a:t>estimate for acute toxicity is the Lethal Dose Response 50%; a statistically derived dose at which 50% of the individuals will be expected to die.  </a:t>
            </a:r>
          </a:p>
          <a:p>
            <a:pPr marL="0" indent="0">
              <a:lnSpc>
                <a:spcPct val="100000"/>
              </a:lnSpc>
              <a:spcBef>
                <a:spcPts val="0"/>
              </a:spcBef>
              <a:buFontTx/>
              <a:buNone/>
            </a:pPr>
            <a:endParaRPr lang="en-US" altLang="en-US" sz="600">
              <a:solidFill>
                <a:schemeClr val="tx1"/>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altLang="en-US" sz="1800" b="1">
                <a:solidFill>
                  <a:schemeClr val="tx1"/>
                </a:solidFill>
                <a:latin typeface="Arial" panose="020B0604020202020204" pitchFamily="34" charset="0"/>
                <a:cs typeface="Arial" panose="020B0604020202020204" pitchFamily="34" charset="0"/>
              </a:rPr>
              <a:t>NOAEL</a:t>
            </a:r>
            <a:r>
              <a:rPr lang="en-US" altLang="en-US" sz="1800">
                <a:solidFill>
                  <a:schemeClr val="tx1"/>
                </a:solidFill>
                <a:latin typeface="Arial" panose="020B0604020202020204" pitchFamily="34" charset="0"/>
                <a:cs typeface="Arial" panose="020B0604020202020204" pitchFamily="34" charset="0"/>
              </a:rPr>
              <a:t> - No Observed Adverse Effect Level</a:t>
            </a:r>
          </a:p>
          <a:p>
            <a:pPr marL="0" indent="0">
              <a:lnSpc>
                <a:spcPct val="100000"/>
              </a:lnSpc>
              <a:spcBef>
                <a:spcPts val="0"/>
              </a:spcBef>
              <a:buFont typeface="Arial"/>
              <a:buNone/>
            </a:pPr>
            <a:r>
              <a:rPr lang="en-US" altLang="en-US" sz="1800">
                <a:solidFill>
                  <a:schemeClr val="tx1"/>
                </a:solidFill>
                <a:latin typeface="Arial" panose="020B0604020202020204" pitchFamily="34" charset="0"/>
                <a:cs typeface="Arial" panose="020B0604020202020204" pitchFamily="34" charset="0"/>
              </a:rPr>
              <a:t>Highest observed data point with no adverse effect</a:t>
            </a:r>
          </a:p>
          <a:p>
            <a:pPr marL="0" indent="0">
              <a:lnSpc>
                <a:spcPct val="100000"/>
              </a:lnSpc>
              <a:spcBef>
                <a:spcPts val="0"/>
              </a:spcBef>
              <a:buFont typeface="Arial"/>
              <a:buNone/>
            </a:pPr>
            <a:endParaRPr lang="en-US" altLang="en-US" sz="1800">
              <a:solidFill>
                <a:schemeClr val="tx1"/>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altLang="en-US" sz="1800" b="1">
                <a:solidFill>
                  <a:schemeClr val="tx1"/>
                </a:solidFill>
                <a:latin typeface="Arial" panose="020B0604020202020204" pitchFamily="34" charset="0"/>
                <a:cs typeface="Arial" panose="020B0604020202020204" pitchFamily="34" charset="0"/>
              </a:rPr>
              <a:t>LOAEL</a:t>
            </a:r>
            <a:r>
              <a:rPr lang="en-US" altLang="en-US" sz="1800">
                <a:solidFill>
                  <a:schemeClr val="tx1"/>
                </a:solidFill>
                <a:latin typeface="Arial" panose="020B0604020202020204" pitchFamily="34" charset="0"/>
                <a:cs typeface="Arial" panose="020B0604020202020204" pitchFamily="34" charset="0"/>
              </a:rPr>
              <a:t> - Low Observed Adverse Effect Level</a:t>
            </a:r>
          </a:p>
          <a:p>
            <a:pPr marL="0" indent="0">
              <a:lnSpc>
                <a:spcPct val="100000"/>
              </a:lnSpc>
              <a:spcBef>
                <a:spcPts val="0"/>
              </a:spcBef>
              <a:buFont typeface="Arial"/>
              <a:buNone/>
            </a:pPr>
            <a:r>
              <a:rPr lang="en-US" altLang="en-US" sz="1800">
                <a:solidFill>
                  <a:schemeClr val="tx1"/>
                </a:solidFill>
                <a:latin typeface="Arial" panose="020B0604020202020204" pitchFamily="34" charset="0"/>
                <a:cs typeface="Arial" panose="020B0604020202020204" pitchFamily="34" charset="0"/>
              </a:rPr>
              <a:t>Lowest data point with an adverse effect </a:t>
            </a:r>
            <a:endParaRPr lang="en-US" altLang="en-US" sz="1800" dirty="0">
              <a:solidFill>
                <a:schemeClr val="tx1"/>
              </a:solidFill>
              <a:latin typeface="Arial" panose="020B0604020202020204" pitchFamily="34" charset="0"/>
              <a:cs typeface="Arial" panose="020B0604020202020204" pitchFamily="34" charset="0"/>
            </a:endParaRPr>
          </a:p>
        </p:txBody>
      </p:sp>
      <p:sp>
        <p:nvSpPr>
          <p:cNvPr id="26" name="Rectangle 3">
            <a:extLst>
              <a:ext uri="{FF2B5EF4-FFF2-40B4-BE49-F238E27FC236}">
                <a16:creationId xmlns:a16="http://schemas.microsoft.com/office/drawing/2014/main" id="{5F198217-731E-4234-87AE-85A44708638F}"/>
              </a:ext>
            </a:extLst>
          </p:cNvPr>
          <p:cNvSpPr txBox="1">
            <a:spLocks noChangeArrowheads="1"/>
          </p:cNvSpPr>
          <p:nvPr/>
        </p:nvSpPr>
        <p:spPr>
          <a:xfrm>
            <a:off x="336176" y="3860344"/>
            <a:ext cx="5486400" cy="2528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indent="0">
              <a:lnSpc>
                <a:spcPct val="100000"/>
              </a:lnSpc>
              <a:buFontTx/>
              <a:buNone/>
            </a:pPr>
            <a:r>
              <a:rPr lang="en-US" altLang="en-US" sz="2200" b="1">
                <a:latin typeface="Arial" panose="020B0604020202020204" pitchFamily="34" charset="0"/>
                <a:cs typeface="Arial" panose="020B0604020202020204" pitchFamily="34" charset="0"/>
              </a:rPr>
              <a:t>Relevant Metrics</a:t>
            </a:r>
          </a:p>
        </p:txBody>
      </p:sp>
    </p:spTree>
    <p:extLst>
      <p:ext uri="{BB962C8B-B14F-4D97-AF65-F5344CB8AC3E}">
        <p14:creationId xmlns:p14="http://schemas.microsoft.com/office/powerpoint/2010/main" val="1648540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5267" y="1604607"/>
            <a:ext cx="5061466" cy="3722132"/>
            <a:chOff x="2482334" y="1295400"/>
            <a:chExt cx="5061466" cy="3722132"/>
          </a:xfrm>
        </p:grpSpPr>
        <p:sp>
          <p:nvSpPr>
            <p:cNvPr id="5"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8"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9"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10"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11"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12"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13"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14"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15"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16"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17"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18"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19"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22"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23"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4" name="TextBox 23"/>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25" name="TextBox 24"/>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26"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27" name="TextBox 26"/>
          <p:cNvSpPr txBox="1"/>
          <p:nvPr/>
        </p:nvSpPr>
        <p:spPr>
          <a:xfrm>
            <a:off x="190499" y="5332985"/>
            <a:ext cx="12001501" cy="1477328"/>
          </a:xfrm>
          <a:prstGeom prst="rect">
            <a:avLst/>
          </a:prstGeom>
          <a:noFill/>
        </p:spPr>
        <p:txBody>
          <a:bodyPr wrap="square" rtlCol="0">
            <a:spAutoFit/>
          </a:bodyPr>
          <a:lstStyle/>
          <a:p>
            <a:r>
              <a:rPr lang="en-US" dirty="0"/>
              <a:t>Plotted here are two theoretical curves for the toxicity of solvents used in the cleaning of silicon compounds.  Both solvent 99-2 and 99-7 performed equally well against a variety of manufactured silicon compounds.  The task at hand for you is to determine which solvent would you pick to be “safer” for use.  As you can see from the accompanying data both compounds have an equivalent Lethal dose 50 value (LD50).  These are based on average values during a 6 hour exposure period.</a:t>
            </a:r>
          </a:p>
          <a:p>
            <a:endParaRPr lang="en-US" dirty="0"/>
          </a:p>
        </p:txBody>
      </p:sp>
      <p:sp>
        <p:nvSpPr>
          <p:cNvPr id="28" name="Rectangle 27"/>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29" name="Straight Connector 2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22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20750" y="5604473"/>
            <a:ext cx="103505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a:t>Solvent 99-7 causes lethality at much lower levels than 99-2 (20ppm versus 100ppm respectively), and the response is much more predictable (i.e. less population heterogeneity).  Solvent 99-2 because higher levels can be inhaled before any harmful effects should begin.</a:t>
            </a:r>
          </a:p>
        </p:txBody>
      </p:sp>
      <p:grpSp>
        <p:nvGrpSpPr>
          <p:cNvPr id="30" name="Group 29"/>
          <p:cNvGrpSpPr/>
          <p:nvPr/>
        </p:nvGrpSpPr>
        <p:grpSpPr>
          <a:xfrm>
            <a:off x="3565267" y="1587494"/>
            <a:ext cx="5061466" cy="3722132"/>
            <a:chOff x="2482334" y="1295400"/>
            <a:chExt cx="5061466" cy="3722132"/>
          </a:xfrm>
        </p:grpSpPr>
        <p:sp>
          <p:nvSpPr>
            <p:cNvPr id="31"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2"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34"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35"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36"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37"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38"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39"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40"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41"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42"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43"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44"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45"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6"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7"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48"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49"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 name="TextBox 49"/>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51" name="TextBox 50"/>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52"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53" name="Rectangle 52"/>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54" name="Straight Connector 5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3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3239"/>
            <a:ext cx="11430000" cy="1864632"/>
          </a:xfrm>
        </p:spPr>
        <p:txBody>
          <a:bodyPr>
            <a:normAutofit/>
          </a:bodyPr>
          <a:lstStyle/>
          <a:p>
            <a:r>
              <a:rPr lang="en-US" sz="2400" dirty="0">
                <a:latin typeface="+mn-lt"/>
              </a:rPr>
              <a:t>Review and analysis of toxicology data and assessing if the substance causes toxic effects</a:t>
            </a:r>
          </a:p>
          <a:p>
            <a:r>
              <a:rPr lang="en-US" sz="2400" dirty="0">
                <a:latin typeface="+mn-lt"/>
              </a:rPr>
              <a:t>Sources include animal and human studies and computational data</a:t>
            </a:r>
          </a:p>
          <a:p>
            <a:r>
              <a:rPr lang="en-US" sz="2400" dirty="0">
                <a:latin typeface="+mn-lt"/>
              </a:rPr>
              <a:t>These studies have difficulty with showing causation (if a risk factor lead to disease)</a:t>
            </a:r>
          </a:p>
          <a:p>
            <a:endParaRPr lang="en-US" sz="24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62200" y="163924"/>
            <a:ext cx="4293868" cy="707886"/>
          </a:xfrm>
          <a:prstGeom prst="rect">
            <a:avLst/>
          </a:prstGeom>
        </p:spPr>
        <p:txBody>
          <a:bodyPr wrap="none">
            <a:spAutoFit/>
          </a:bodyPr>
          <a:lstStyle/>
          <a:p>
            <a:pPr algn="ctr"/>
            <a:r>
              <a:rPr lang="en-US" sz="4000" b="1" dirty="0"/>
              <a:t>Hazard Assessment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6"/>
          <p:cNvSpPr txBox="1">
            <a:spLocks noChangeArrowheads="1"/>
          </p:cNvSpPr>
          <p:nvPr/>
        </p:nvSpPr>
        <p:spPr bwMode="auto">
          <a:xfrm>
            <a:off x="6934200" y="200650"/>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i="1">
                <a:effectLst>
                  <a:outerShdw blurRad="38100" dist="38100" dir="2700000" algn="tl">
                    <a:srgbClr val="DDDDDD"/>
                  </a:outerShdw>
                </a:effectLst>
                <a:ea typeface="ＭＳ Ｐゴシック" pitchFamily="-106" charset="-128"/>
              </a:rPr>
              <a:t>risk</a:t>
            </a:r>
            <a:r>
              <a:rPr lang="en-US" sz="3600">
                <a:effectLst>
                  <a:outerShdw blurRad="38100" dist="38100" dir="2700000" algn="tl">
                    <a:srgbClr val="DDDDDD"/>
                  </a:outerShdw>
                </a:effectLst>
                <a:ea typeface="ＭＳ Ｐゴシック" pitchFamily="-106" charset="-128"/>
              </a:rPr>
              <a:t> = </a:t>
            </a:r>
            <a:r>
              <a:rPr lang="en-US" sz="3600" i="1">
                <a:effectLst>
                  <a:outerShdw blurRad="38100" dist="38100" dir="2700000" algn="tl">
                    <a:srgbClr val="DDDDDD"/>
                  </a:outerShdw>
                </a:effectLst>
                <a:ea typeface="ＭＳ Ｐゴシック" pitchFamily="-106" charset="-128"/>
              </a:rPr>
              <a:t>f </a:t>
            </a:r>
            <a:r>
              <a:rPr lang="en-US" sz="3600">
                <a:effectLst>
                  <a:outerShdw blurRad="38100" dist="38100" dir="2700000" algn="tl">
                    <a:srgbClr val="DDDDDD"/>
                  </a:outerShdw>
                </a:effectLst>
                <a:ea typeface="ＭＳ Ｐゴシック" pitchFamily="-106" charset="-128"/>
              </a:rPr>
              <a:t>(</a:t>
            </a:r>
            <a:r>
              <a:rPr lang="en-US" sz="3600" i="1">
                <a:effectLst>
                  <a:outerShdw blurRad="38100" dist="38100" dir="2700000" algn="tl">
                    <a:srgbClr val="DDDDDD"/>
                  </a:outerShdw>
                </a:effectLst>
                <a:ea typeface="ＭＳ Ｐゴシック" pitchFamily="-106" charset="-128"/>
              </a:rPr>
              <a:t>hazard</a:t>
            </a:r>
            <a:r>
              <a:rPr lang="en-US" sz="3600">
                <a:effectLst>
                  <a:outerShdw blurRad="38100" dist="38100" dir="2700000" algn="tl">
                    <a:srgbClr val="DDDDDD"/>
                  </a:outerShdw>
                </a:effectLst>
                <a:ea typeface="ＭＳ Ｐゴシック" pitchFamily="-106" charset="-128"/>
              </a:rPr>
              <a:t>, e</a:t>
            </a:r>
            <a:r>
              <a:rPr lang="en-US" sz="3600" i="1">
                <a:effectLst>
                  <a:outerShdw blurRad="38100" dist="38100" dir="2700000" algn="tl">
                    <a:srgbClr val="DDDDDD"/>
                  </a:outerShdw>
                </a:effectLst>
                <a:ea typeface="ＭＳ Ｐゴシック" pitchFamily="-106" charset="-128"/>
              </a:rPr>
              <a:t>xposure</a:t>
            </a:r>
            <a:r>
              <a:rPr lang="en-US" sz="3600">
                <a:effectLst>
                  <a:outerShdw blurRad="38100" dist="38100" dir="2700000" algn="tl">
                    <a:srgbClr val="DDDDDD"/>
                  </a:outerShdw>
                </a:effectLst>
                <a:ea typeface="ＭＳ Ｐゴシック" pitchFamily="-106" charset="-128"/>
              </a:rPr>
              <a:t>)</a:t>
            </a:r>
            <a:endParaRPr lang="en-US" sz="3600" dirty="0">
              <a:effectLst>
                <a:outerShdw blurRad="38100" dist="38100" dir="2700000" algn="tl">
                  <a:srgbClr val="DDDDDD"/>
                </a:outerShdw>
              </a:effectLst>
              <a:ea typeface="ＭＳ Ｐゴシック" pitchFamily="-106" charset="-128"/>
            </a:endParaRPr>
          </a:p>
        </p:txBody>
      </p:sp>
      <p:sp>
        <p:nvSpPr>
          <p:cNvPr id="2" name="Down Arrow 1"/>
          <p:cNvSpPr/>
          <p:nvPr/>
        </p:nvSpPr>
        <p:spPr>
          <a:xfrm rot="10800000">
            <a:off x="9067800" y="77699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1AB45F-36E9-4160-92C5-AF5C5FBD56C7}"/>
              </a:ext>
            </a:extLst>
          </p:cNvPr>
          <p:cNvSpPr txBox="1"/>
          <p:nvPr/>
        </p:nvSpPr>
        <p:spPr>
          <a:xfrm>
            <a:off x="152400" y="6477000"/>
            <a:ext cx="9773317" cy="523220"/>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Mihelcic &amp; Zimmerman, </a:t>
            </a:r>
            <a:r>
              <a:rPr lang="en-US" sz="1400" i="1">
                <a:latin typeface="Arial" panose="020B0604020202020204" pitchFamily="34" charset="0"/>
                <a:cs typeface="Arial" panose="020B0604020202020204" pitchFamily="34" charset="0"/>
              </a:rPr>
              <a:t>Environmental engineering: Fundamentals, sustainability, design</a:t>
            </a:r>
            <a:r>
              <a:rPr lang="en-US" sz="1400">
                <a:latin typeface="Arial" panose="020B0604020202020204" pitchFamily="34" charset="0"/>
                <a:cs typeface="Arial" panose="020B0604020202020204" pitchFamily="34" charset="0"/>
              </a:rPr>
              <a:t>. Wiley Global Education (</a:t>
            </a:r>
            <a:r>
              <a:rPr lang="en-US" sz="1400" b="1">
                <a:latin typeface="Arial" panose="020B0604020202020204" pitchFamily="34" charset="0"/>
                <a:cs typeface="Arial" panose="020B0604020202020204" pitchFamily="34" charset="0"/>
              </a:rPr>
              <a:t>2014</a:t>
            </a:r>
            <a:r>
              <a:rPr lang="en-US" sz="140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209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143000" y="143953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428" y="1295400"/>
            <a:ext cx="8708572" cy="4351338"/>
          </a:xfrm>
        </p:spPr>
        <p:txBody>
          <a:bodyPr>
            <a:normAutofit/>
          </a:bodyPr>
          <a:lstStyle/>
          <a:p>
            <a:r>
              <a:rPr lang="en-US" sz="2300" dirty="0">
                <a:latin typeface="+mn-lt"/>
              </a:rPr>
              <a:t>Determines the extent and frequency of human exposure to target chemicals.</a:t>
            </a:r>
          </a:p>
          <a:p>
            <a:r>
              <a:rPr lang="en-US" sz="2300" dirty="0">
                <a:latin typeface="+mn-lt"/>
              </a:rPr>
              <a:t>Guidelines for residential, industrial and commercial sites</a:t>
            </a:r>
          </a:p>
          <a:p>
            <a:r>
              <a:rPr lang="en-US" sz="2300" dirty="0">
                <a:latin typeface="+mn-lt"/>
              </a:rPr>
              <a:t>For engineers, the knowledge of hazard and exposure provides information whether the site needs to be remediated.</a:t>
            </a:r>
          </a:p>
          <a:p>
            <a:endParaRPr lang="en-US" sz="2400" dirty="0">
              <a:latin typeface="+mn-l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0" y="2586414"/>
            <a:ext cx="2662246" cy="39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232612"/>
            <a:ext cx="4498540" cy="33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981200" y="163924"/>
            <a:ext cx="4767011" cy="707886"/>
          </a:xfrm>
          <a:prstGeom prst="rect">
            <a:avLst/>
          </a:prstGeom>
        </p:spPr>
        <p:txBody>
          <a:bodyPr wrap="none">
            <a:spAutoFit/>
          </a:bodyPr>
          <a:lstStyle/>
          <a:p>
            <a:pPr algn="ctr"/>
            <a:r>
              <a:rPr lang="en-US" sz="4000" b="1" dirty="0"/>
              <a:t>Exposure Assessment</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rot="10800000">
            <a:off x="10706100" y="77699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6" y="3464859"/>
            <a:ext cx="3260897" cy="217393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0" name="TextBox 9"/>
          <p:cNvSpPr txBox="1"/>
          <p:nvPr/>
        </p:nvSpPr>
        <p:spPr>
          <a:xfrm>
            <a:off x="767122" y="5646738"/>
            <a:ext cx="3429000"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Example of exposure evaluation:</a:t>
            </a:r>
            <a:r>
              <a:rPr lang="en-US" sz="1600" dirty="0">
                <a:latin typeface="Arial" panose="020B0604020202020204" pitchFamily="34" charset="0"/>
                <a:cs typeface="Arial" panose="020B0604020202020204" pitchFamily="34" charset="0"/>
              </a:rPr>
              <a:t> workers touching soil</a:t>
            </a:r>
          </a:p>
        </p:txBody>
      </p:sp>
      <p:sp>
        <p:nvSpPr>
          <p:cNvPr id="13" name="Text Box 6">
            <a:extLst>
              <a:ext uri="{FF2B5EF4-FFF2-40B4-BE49-F238E27FC236}">
                <a16:creationId xmlns:a16="http://schemas.microsoft.com/office/drawing/2014/main" id="{8B900ECC-E6A8-4F43-8878-89DF6034DBA6}"/>
              </a:ext>
            </a:extLst>
          </p:cNvPr>
          <p:cNvSpPr txBox="1">
            <a:spLocks noChangeArrowheads="1"/>
          </p:cNvSpPr>
          <p:nvPr/>
        </p:nvSpPr>
        <p:spPr bwMode="auto">
          <a:xfrm>
            <a:off x="6934200" y="200650"/>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i="1">
                <a:effectLst>
                  <a:outerShdw blurRad="38100" dist="38100" dir="2700000" algn="tl">
                    <a:srgbClr val="DDDDDD"/>
                  </a:outerShdw>
                </a:effectLst>
                <a:ea typeface="ＭＳ Ｐゴシック" pitchFamily="-106" charset="-128"/>
              </a:rPr>
              <a:t>risk</a:t>
            </a:r>
            <a:r>
              <a:rPr lang="en-US" sz="3600">
                <a:effectLst>
                  <a:outerShdw blurRad="38100" dist="38100" dir="2700000" algn="tl">
                    <a:srgbClr val="DDDDDD"/>
                  </a:outerShdw>
                </a:effectLst>
                <a:ea typeface="ＭＳ Ｐゴシック" pitchFamily="-106" charset="-128"/>
              </a:rPr>
              <a:t> = </a:t>
            </a:r>
            <a:r>
              <a:rPr lang="en-US" sz="3600" i="1">
                <a:effectLst>
                  <a:outerShdw blurRad="38100" dist="38100" dir="2700000" algn="tl">
                    <a:srgbClr val="DDDDDD"/>
                  </a:outerShdw>
                </a:effectLst>
                <a:ea typeface="ＭＳ Ｐゴシック" pitchFamily="-106" charset="-128"/>
              </a:rPr>
              <a:t>f </a:t>
            </a:r>
            <a:r>
              <a:rPr lang="en-US" sz="3600">
                <a:effectLst>
                  <a:outerShdw blurRad="38100" dist="38100" dir="2700000" algn="tl">
                    <a:srgbClr val="DDDDDD"/>
                  </a:outerShdw>
                </a:effectLst>
                <a:ea typeface="ＭＳ Ｐゴシック" pitchFamily="-106" charset="-128"/>
              </a:rPr>
              <a:t>(</a:t>
            </a:r>
            <a:r>
              <a:rPr lang="en-US" sz="3600" i="1">
                <a:effectLst>
                  <a:outerShdw blurRad="38100" dist="38100" dir="2700000" algn="tl">
                    <a:srgbClr val="DDDDDD"/>
                  </a:outerShdw>
                </a:effectLst>
                <a:ea typeface="ＭＳ Ｐゴシック" pitchFamily="-106" charset="-128"/>
              </a:rPr>
              <a:t>hazard</a:t>
            </a:r>
            <a:r>
              <a:rPr lang="en-US" sz="3600">
                <a:effectLst>
                  <a:outerShdw blurRad="38100" dist="38100" dir="2700000" algn="tl">
                    <a:srgbClr val="DDDDDD"/>
                  </a:outerShdw>
                </a:effectLst>
                <a:ea typeface="ＭＳ Ｐゴシック" pitchFamily="-106" charset="-128"/>
              </a:rPr>
              <a:t>, e</a:t>
            </a:r>
            <a:r>
              <a:rPr lang="en-US" sz="3600" i="1">
                <a:effectLst>
                  <a:outerShdw blurRad="38100" dist="38100" dir="2700000" algn="tl">
                    <a:srgbClr val="DDDDDD"/>
                  </a:outerShdw>
                </a:effectLst>
                <a:ea typeface="ＭＳ Ｐゴシック" pitchFamily="-106" charset="-128"/>
              </a:rPr>
              <a:t>xposure</a:t>
            </a:r>
            <a:r>
              <a:rPr lang="en-US" sz="3600" dirty="0">
                <a:effectLst>
                  <a:outerShdw blurRad="38100" dist="38100" dir="2700000" algn="tl">
                    <a:srgbClr val="DDDDDD"/>
                  </a:outerShdw>
                </a:effectLst>
                <a:ea typeface="ＭＳ Ｐゴシック" pitchFamily="-106" charset="-128"/>
              </a:rPr>
              <a:t>)</a:t>
            </a:r>
          </a:p>
        </p:txBody>
      </p:sp>
      <p:sp>
        <p:nvSpPr>
          <p:cNvPr id="14" name="TextBox 13">
            <a:extLst>
              <a:ext uri="{FF2B5EF4-FFF2-40B4-BE49-F238E27FC236}">
                <a16:creationId xmlns:a16="http://schemas.microsoft.com/office/drawing/2014/main" id="{9769F262-FEB6-4196-B34F-678A37AC2E19}"/>
              </a:ext>
            </a:extLst>
          </p:cNvPr>
          <p:cNvSpPr txBox="1"/>
          <p:nvPr/>
        </p:nvSpPr>
        <p:spPr>
          <a:xfrm>
            <a:off x="152400" y="6553200"/>
            <a:ext cx="9773317" cy="523220"/>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Mihelcic &amp; Zimmerman, </a:t>
            </a:r>
            <a:r>
              <a:rPr lang="en-US" sz="1400" i="1">
                <a:latin typeface="Arial" panose="020B0604020202020204" pitchFamily="34" charset="0"/>
                <a:cs typeface="Arial" panose="020B0604020202020204" pitchFamily="34" charset="0"/>
              </a:rPr>
              <a:t>Environmental engineering: Fundamentals, sustainability, design</a:t>
            </a:r>
            <a:r>
              <a:rPr lang="en-US" sz="1400">
                <a:latin typeface="Arial" panose="020B0604020202020204" pitchFamily="34" charset="0"/>
                <a:cs typeface="Arial" panose="020B0604020202020204" pitchFamily="34" charset="0"/>
              </a:rPr>
              <a:t>. Wiley Global Education (</a:t>
            </a:r>
            <a:r>
              <a:rPr lang="en-US" sz="1400" b="1">
                <a:latin typeface="Arial" panose="020B0604020202020204" pitchFamily="34" charset="0"/>
                <a:cs typeface="Arial" panose="020B0604020202020204" pitchFamily="34" charset="0"/>
              </a:rPr>
              <a:t>2014</a:t>
            </a:r>
            <a:r>
              <a:rPr lang="en-US" sz="140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7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6271419"/>
            <a:ext cx="7565572" cy="662781"/>
          </a:xfrm>
        </p:spPr>
        <p:txBody>
          <a:bodyPr>
            <a:noAutofit/>
          </a:bodyPr>
          <a:lstStyle/>
          <a:p>
            <a:r>
              <a:rPr lang="en-US" sz="2400" dirty="0">
                <a:latin typeface="+mn-lt"/>
              </a:rPr>
              <a:t>Hazard assessment, dose-response &amp; exposure assessment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3214" y="1309228"/>
            <a:ext cx="7565572" cy="50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1719" y="163924"/>
            <a:ext cx="4648581" cy="707886"/>
          </a:xfrm>
          <a:prstGeom prst="rect">
            <a:avLst/>
          </a:prstGeom>
        </p:spPr>
        <p:txBody>
          <a:bodyPr wrap="none">
            <a:spAutoFit/>
          </a:bodyPr>
          <a:lstStyle/>
          <a:p>
            <a:pPr algn="ctr"/>
            <a:r>
              <a:rPr lang="en-US" sz="4000" b="1" dirty="0"/>
              <a:t>Risk Characterization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93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latin typeface="+mn-lt"/>
              </a:rPr>
              <a:t>ChemHAT</a:t>
            </a:r>
            <a:r>
              <a:rPr lang="en-US" dirty="0">
                <a:latin typeface="+mn-lt"/>
              </a:rPr>
              <a:t> - easy way to access summarized information on chemical hazards </a:t>
            </a:r>
            <a:r>
              <a:rPr lang="en-US" b="1" dirty="0">
                <a:latin typeface="+mn-lt"/>
              </a:rPr>
              <a:t>in the workplace</a:t>
            </a:r>
          </a:p>
          <a:p>
            <a:r>
              <a:rPr lang="en-US" dirty="0" err="1">
                <a:latin typeface="+mn-lt"/>
              </a:rPr>
              <a:t>ChemSpider</a:t>
            </a:r>
            <a:r>
              <a:rPr lang="en-US" dirty="0">
                <a:latin typeface="+mn-lt"/>
              </a:rPr>
              <a:t> </a:t>
            </a:r>
          </a:p>
          <a:p>
            <a:r>
              <a:rPr lang="en-US" dirty="0" err="1">
                <a:latin typeface="+mn-lt"/>
              </a:rPr>
              <a:t>Protox</a:t>
            </a:r>
            <a:endParaRPr lang="en-US" dirty="0">
              <a:latin typeface="+mn-lt"/>
            </a:endParaRPr>
          </a:p>
          <a:p>
            <a:endParaRPr lang="en-US" dirty="0">
              <a:latin typeface="+mn-lt"/>
            </a:endParaRPr>
          </a:p>
          <a:p>
            <a:r>
              <a:rPr lang="en-US" dirty="0">
                <a:latin typeface="+mn-lt"/>
              </a:rPr>
              <a:t>Safer Choice - for consumers, businesses, and purchasers to find products that perform and are safer for human health and the environment. </a:t>
            </a:r>
          </a:p>
        </p:txBody>
      </p:sp>
      <p:sp>
        <p:nvSpPr>
          <p:cNvPr id="5" name="Right Brace 4"/>
          <p:cNvSpPr/>
          <p:nvPr/>
        </p:nvSpPr>
        <p:spPr>
          <a:xfrm>
            <a:off x="3136900" y="2844800"/>
            <a:ext cx="393700" cy="7620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30600" y="2994967"/>
            <a:ext cx="7990393" cy="461665"/>
          </a:xfrm>
          <a:prstGeom prst="rect">
            <a:avLst/>
          </a:prstGeom>
          <a:noFill/>
        </p:spPr>
        <p:txBody>
          <a:bodyPr wrap="none" rtlCol="0">
            <a:spAutoFit/>
          </a:bodyPr>
          <a:lstStyle/>
          <a:p>
            <a:r>
              <a:rPr lang="en-US" sz="2400" dirty="0"/>
              <a:t>toxicity assessment based on experimental or </a:t>
            </a:r>
            <a:r>
              <a:rPr lang="en-US" sz="2400"/>
              <a:t>predicted LD</a:t>
            </a:r>
            <a:r>
              <a:rPr lang="en-US" sz="2400" baseline="-25000"/>
              <a:t>50</a:t>
            </a:r>
            <a:r>
              <a:rPr lang="en-US" sz="2400"/>
              <a:t> </a:t>
            </a:r>
            <a:endParaRPr lang="en-US" sz="2400" dirty="0"/>
          </a:p>
        </p:txBody>
      </p:sp>
      <p:sp>
        <p:nvSpPr>
          <p:cNvPr id="7" name="Rectangle 6"/>
          <p:cNvSpPr/>
          <p:nvPr/>
        </p:nvSpPr>
        <p:spPr>
          <a:xfrm>
            <a:off x="2459696" y="163924"/>
            <a:ext cx="7272633" cy="707886"/>
          </a:xfrm>
          <a:prstGeom prst="rect">
            <a:avLst/>
          </a:prstGeom>
        </p:spPr>
        <p:txBody>
          <a:bodyPr wrap="none">
            <a:spAutoFit/>
          </a:bodyPr>
          <a:lstStyle/>
          <a:p>
            <a:pPr algn="ctr"/>
            <a:r>
              <a:rPr lang="en-US" sz="4000" b="1" dirty="0"/>
              <a:t>Tools For Hazard Characterization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8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ctrTitle"/>
          </p:nvPr>
        </p:nvSpPr>
        <p:spPr>
          <a:xfrm>
            <a:off x="1524000" y="1752600"/>
            <a:ext cx="9144000" cy="2387600"/>
          </a:xfrm>
        </p:spPr>
        <p:txBody>
          <a:bodyPr>
            <a:normAutofit/>
          </a:bodyPr>
          <a:lstStyle/>
          <a:p>
            <a:r>
              <a:rPr lang="en-US" altLang="en-US" sz="4000">
                <a:latin typeface="+mn-lt"/>
              </a:rPr>
              <a:t>What happens once you are exposed to a toxicant?</a:t>
            </a:r>
          </a:p>
        </p:txBody>
      </p:sp>
    </p:spTree>
    <p:extLst>
      <p:ext uri="{BB962C8B-B14F-4D97-AF65-F5344CB8AC3E}">
        <p14:creationId xmlns:p14="http://schemas.microsoft.com/office/powerpoint/2010/main" val="1434364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381000" y="1219200"/>
            <a:ext cx="3810000" cy="4114800"/>
          </a:xfrm>
        </p:spPr>
        <p:txBody>
          <a:bodyPr/>
          <a:lstStyle/>
          <a:p>
            <a:pPr marL="0" indent="0">
              <a:lnSpc>
                <a:spcPct val="100000"/>
              </a:lnSpc>
              <a:spcBef>
                <a:spcPts val="0"/>
              </a:spcBef>
            </a:pPr>
            <a:r>
              <a:rPr lang="en-US" altLang="en-US" dirty="0">
                <a:latin typeface="+mn-lt"/>
              </a:rPr>
              <a:t>ABSORBTION</a:t>
            </a:r>
          </a:p>
          <a:p>
            <a:pPr marL="0" indent="0">
              <a:lnSpc>
                <a:spcPct val="100000"/>
              </a:lnSpc>
              <a:spcBef>
                <a:spcPts val="0"/>
              </a:spcBef>
            </a:pPr>
            <a:r>
              <a:rPr lang="en-US" altLang="en-US" dirty="0">
                <a:latin typeface="+mn-lt"/>
              </a:rPr>
              <a:t>DISTRIBUTION </a:t>
            </a:r>
          </a:p>
          <a:p>
            <a:pPr marL="0" indent="0">
              <a:lnSpc>
                <a:spcPct val="100000"/>
              </a:lnSpc>
              <a:spcBef>
                <a:spcPts val="0"/>
              </a:spcBef>
            </a:pPr>
            <a:r>
              <a:rPr lang="en-US" altLang="en-US" dirty="0">
                <a:latin typeface="+mn-lt"/>
              </a:rPr>
              <a:t>METABOLISM </a:t>
            </a:r>
          </a:p>
          <a:p>
            <a:pPr marL="0" indent="0">
              <a:lnSpc>
                <a:spcPct val="100000"/>
              </a:lnSpc>
              <a:spcBef>
                <a:spcPts val="0"/>
              </a:spcBef>
            </a:pPr>
            <a:r>
              <a:rPr lang="en-US" altLang="en-US" dirty="0">
                <a:latin typeface="+mn-lt"/>
              </a:rPr>
              <a:t>EXCRETION </a:t>
            </a:r>
          </a:p>
          <a:p>
            <a:pPr marL="0" indent="0">
              <a:lnSpc>
                <a:spcPct val="100000"/>
              </a:lnSpc>
              <a:spcBef>
                <a:spcPts val="0"/>
              </a:spcBef>
              <a:buFont typeface="Wingdings" charset="2"/>
              <a:buNone/>
            </a:pPr>
            <a:endParaRPr lang="en-US" altLang="en-US" dirty="0">
              <a:latin typeface="+mn-lt"/>
            </a:endParaRPr>
          </a:p>
        </p:txBody>
      </p:sp>
      <p:sp>
        <p:nvSpPr>
          <p:cNvPr id="6" name="Rectangle 5"/>
          <p:cNvSpPr/>
          <p:nvPr/>
        </p:nvSpPr>
        <p:spPr>
          <a:xfrm>
            <a:off x="5336822" y="163924"/>
            <a:ext cx="1518364" cy="707886"/>
          </a:xfrm>
          <a:prstGeom prst="rect">
            <a:avLst/>
          </a:prstGeom>
        </p:spPr>
        <p:txBody>
          <a:bodyPr wrap="none">
            <a:spAutoFit/>
          </a:bodyPr>
          <a:lstStyle/>
          <a:p>
            <a:pPr algn="ctr"/>
            <a:r>
              <a:rPr lang="en-US" sz="4000" b="1" dirty="0"/>
              <a:t>ADME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066800" y="2795916"/>
            <a:ext cx="4181446" cy="3739355"/>
          </a:xfrm>
          <a:prstGeom prst="rect">
            <a:avLst/>
          </a:prstGeom>
        </p:spPr>
      </p:pic>
      <p:sp>
        <p:nvSpPr>
          <p:cNvPr id="9" name="TextBox 8"/>
          <p:cNvSpPr txBox="1"/>
          <p:nvPr/>
        </p:nvSpPr>
        <p:spPr>
          <a:xfrm>
            <a:off x="292100" y="6553200"/>
            <a:ext cx="6179192" cy="307777"/>
          </a:xfrm>
          <a:prstGeom prst="rect">
            <a:avLst/>
          </a:prstGeom>
          <a:noFill/>
        </p:spPr>
        <p:txBody>
          <a:bodyPr wrap="none" rtlCol="0">
            <a:spAutoFit/>
          </a:bodyPr>
          <a:lstStyle/>
          <a:p>
            <a:r>
              <a:rPr lang="en-US" sz="1400" dirty="0"/>
              <a:t>http://</a:t>
            </a:r>
            <a:r>
              <a:rPr lang="en-US" sz="1400" dirty="0" err="1"/>
              <a:t>blog.gyrosproteintechnologies.com</a:t>
            </a:r>
            <a:r>
              <a:rPr lang="en-US" sz="1400" dirty="0"/>
              <a:t>/</a:t>
            </a:r>
            <a:r>
              <a:rPr lang="en-US" sz="1400" dirty="0" err="1"/>
              <a:t>spinblog</a:t>
            </a:r>
            <a:r>
              <a:rPr lang="en-US" sz="1400" dirty="0"/>
              <a:t>/</a:t>
            </a:r>
            <a:r>
              <a:rPr lang="en-US" sz="1400" dirty="0" err="1"/>
              <a:t>adme</a:t>
            </a:r>
            <a:r>
              <a:rPr lang="en-US" sz="1400" dirty="0"/>
              <a:t>-of-therapeutic-proteins</a:t>
            </a:r>
          </a:p>
        </p:txBody>
      </p:sp>
      <p:pic>
        <p:nvPicPr>
          <p:cNvPr id="10" name="Picture 9">
            <a:extLst>
              <a:ext uri="{FF2B5EF4-FFF2-40B4-BE49-F238E27FC236}">
                <a16:creationId xmlns:a16="http://schemas.microsoft.com/office/drawing/2014/main" id="{977EBC2A-0611-4411-8CE9-7833FF6E1BE4}"/>
              </a:ext>
            </a:extLst>
          </p:cNvPr>
          <p:cNvPicPr>
            <a:picLocks noChangeAspect="1"/>
          </p:cNvPicPr>
          <p:nvPr/>
        </p:nvPicPr>
        <p:blipFill rotWithShape="1">
          <a:blip r:embed="rId4"/>
          <a:srcRect b="11029"/>
          <a:stretch/>
        </p:blipFill>
        <p:spPr>
          <a:xfrm>
            <a:off x="5261693" y="1205703"/>
            <a:ext cx="6993036" cy="3604361"/>
          </a:xfrm>
          <a:prstGeom prst="rect">
            <a:avLst/>
          </a:prstGeom>
        </p:spPr>
      </p:pic>
      <p:sp>
        <p:nvSpPr>
          <p:cNvPr id="11" name="Down Arrow 1">
            <a:extLst>
              <a:ext uri="{FF2B5EF4-FFF2-40B4-BE49-F238E27FC236}">
                <a16:creationId xmlns:a16="http://schemas.microsoft.com/office/drawing/2014/main" id="{09CB1448-0146-4349-82DD-3B5FEB2262FC}"/>
              </a:ext>
            </a:extLst>
          </p:cNvPr>
          <p:cNvSpPr/>
          <p:nvPr/>
        </p:nvSpPr>
        <p:spPr>
          <a:xfrm rot="8134956">
            <a:off x="11124443" y="4678164"/>
            <a:ext cx="442801" cy="831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95392D-A409-4071-913F-B25192C28154}"/>
              </a:ext>
            </a:extLst>
          </p:cNvPr>
          <p:cNvSpPr txBox="1"/>
          <p:nvPr/>
        </p:nvSpPr>
        <p:spPr>
          <a:xfrm>
            <a:off x="9924472" y="5551935"/>
            <a:ext cx="2286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Arial" panose="020B0604020202020204" pitchFamily="34" charset="0"/>
                <a:cs typeface="Arial" panose="020B0604020202020204" pitchFamily="34" charset="0"/>
              </a:rPr>
              <a:t>Place where the drug (or chemical) can take effect</a:t>
            </a:r>
          </a:p>
        </p:txBody>
      </p:sp>
      <p:sp>
        <p:nvSpPr>
          <p:cNvPr id="13" name="TextBox 12">
            <a:extLst>
              <a:ext uri="{FF2B5EF4-FFF2-40B4-BE49-F238E27FC236}">
                <a16:creationId xmlns:a16="http://schemas.microsoft.com/office/drawing/2014/main" id="{4BD37146-86B5-4813-A241-BBD26BD46B8F}"/>
              </a:ext>
            </a:extLst>
          </p:cNvPr>
          <p:cNvSpPr txBox="1"/>
          <p:nvPr/>
        </p:nvSpPr>
        <p:spPr>
          <a:xfrm>
            <a:off x="7086600" y="5786718"/>
            <a:ext cx="2719879" cy="523220"/>
          </a:xfrm>
          <a:prstGeom prst="rect">
            <a:avLst/>
          </a:prstGeom>
          <a:noFill/>
        </p:spPr>
        <p:txBody>
          <a:bodyPr wrap="square" rtlCol="0">
            <a:spAutoFit/>
          </a:bodyPr>
          <a:lstStyle/>
          <a:p>
            <a:r>
              <a:rPr lang="en-US" sz="1400" b="1"/>
              <a:t>From:</a:t>
            </a:r>
            <a:r>
              <a:rPr lang="en-US" sz="1400"/>
              <a:t> Wang </a:t>
            </a:r>
            <a:r>
              <a:rPr lang="en-US" sz="1400" dirty="0"/>
              <a:t>and </a:t>
            </a:r>
            <a:r>
              <a:rPr lang="en-US" sz="1400" dirty="0" err="1"/>
              <a:t>Skolnik</a:t>
            </a:r>
            <a:r>
              <a:rPr lang="en-US" sz="1400" dirty="0"/>
              <a:t>, Chemistry </a:t>
            </a:r>
            <a:r>
              <a:rPr lang="en-US" sz="1400"/>
              <a:t>and Biodiversity (</a:t>
            </a:r>
            <a:r>
              <a:rPr lang="en-US" sz="1400" b="1"/>
              <a:t>2009</a:t>
            </a:r>
            <a:r>
              <a:rPr lang="en-US" sz="1400"/>
              <a:t>)</a:t>
            </a:r>
            <a:endParaRPr lang="en-US" sz="1400" dirty="0"/>
          </a:p>
        </p:txBody>
      </p:sp>
      <p:sp>
        <p:nvSpPr>
          <p:cNvPr id="14" name="Rectangle 13">
            <a:extLst>
              <a:ext uri="{FF2B5EF4-FFF2-40B4-BE49-F238E27FC236}">
                <a16:creationId xmlns:a16="http://schemas.microsoft.com/office/drawing/2014/main" id="{F5350E5A-6F75-4AEC-B187-069BDCF0A50F}"/>
              </a:ext>
            </a:extLst>
          </p:cNvPr>
          <p:cNvSpPr/>
          <p:nvPr/>
        </p:nvSpPr>
        <p:spPr>
          <a:xfrm>
            <a:off x="9525001" y="1315597"/>
            <a:ext cx="2743200" cy="707886"/>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Chemical Processes in ADME</a:t>
            </a:r>
          </a:p>
        </p:txBody>
      </p:sp>
    </p:spTree>
    <p:extLst>
      <p:ext uri="{BB962C8B-B14F-4D97-AF65-F5344CB8AC3E}">
        <p14:creationId xmlns:p14="http://schemas.microsoft.com/office/powerpoint/2010/main" val="102088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5" name="Picture 4"/>
          <p:cNvPicPr>
            <a:picLocks noChangeAspect="1"/>
          </p:cNvPicPr>
          <p:nvPr/>
        </p:nvPicPr>
        <p:blipFill rotWithShape="1">
          <a:blip r:embed="rId3"/>
          <a:srcRect t="14759"/>
          <a:stretch/>
        </p:blipFill>
        <p:spPr>
          <a:xfrm>
            <a:off x="5749691" y="1273205"/>
            <a:ext cx="1428863" cy="211423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 name="Picture 5"/>
          <p:cNvPicPr>
            <a:picLocks noChangeAspect="1"/>
          </p:cNvPicPr>
          <p:nvPr/>
        </p:nvPicPr>
        <p:blipFill>
          <a:blip r:embed="rId4"/>
          <a:stretch>
            <a:fillRect/>
          </a:stretch>
        </p:blipFill>
        <p:spPr>
          <a:xfrm>
            <a:off x="9315811" y="1273205"/>
            <a:ext cx="1440409" cy="208581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Skin is the first barrier to absorption for the chemical. The skin can keep chemicals out of the body, or it can let them in, depending on the physical and chemical properties of the chemical. Absorption of a chemical will result in the chemical circulating inside the body and perhaps causing adverse effects. </a:t>
            </a:r>
          </a:p>
        </p:txBody>
      </p:sp>
      <p:sp>
        <p:nvSpPr>
          <p:cNvPr id="12" name="TextBox 11"/>
          <p:cNvSpPr txBox="1"/>
          <p:nvPr/>
        </p:nvSpPr>
        <p:spPr>
          <a:xfrm>
            <a:off x="4765974" y="3872583"/>
            <a:ext cx="3396301"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As chemicals are inhaled, they may reach the lungs. The lung surface is a poor barrier against the entry of many chemicals into the body, which means that absorption of chemicals into the lung can be rapid and efficient. </a:t>
            </a:r>
          </a:p>
        </p:txBody>
      </p:sp>
      <p:sp>
        <p:nvSpPr>
          <p:cNvPr id="13" name="TextBox 12"/>
          <p:cNvSpPr txBox="1"/>
          <p:nvPr/>
        </p:nvSpPr>
        <p:spPr>
          <a:xfrm>
            <a:off x="8334805" y="3872583"/>
            <a:ext cx="3402417"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If chemicals are swallowed, either intentionally or unintentionally, they enter the gastrointestinal tract (GI). From there, they may either pass through the body or be absorbed into the body. </a:t>
            </a:r>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4143294750"/>
              </p:ext>
            </p:extLst>
          </p:nvPr>
        </p:nvGraphicFramePr>
        <p:xfrm>
          <a:off x="533400" y="4017247"/>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b="1"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b="1" dirty="0" err="1"/>
                        <a:t>LogP</a:t>
                      </a:r>
                      <a:endParaRPr lang="en-US" sz="1500" b="1" dirty="0"/>
                    </a:p>
                  </a:txBody>
                  <a:tcPr/>
                </a:tc>
                <a:tc>
                  <a:txBody>
                    <a:bodyPr/>
                    <a:lstStyle/>
                    <a:p>
                      <a:r>
                        <a:rPr lang="en-US" sz="1500"/>
                        <a:t>Under</a:t>
                      </a:r>
                      <a:r>
                        <a:rPr lang="en-US" sz="1500" baseline="0"/>
                        <a:t> </a:t>
                      </a:r>
                      <a:r>
                        <a:rPr lang="en-US" sz="1500" baseline="0" dirty="0"/>
                        <a:t>0 or </a:t>
                      </a:r>
                      <a:r>
                        <a:rPr lang="en-US" sz="1500" baseline="0"/>
                        <a:t>greater than 5 </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b="1" dirty="0"/>
                        <a:t>Molecular</a:t>
                      </a:r>
                      <a:r>
                        <a:rPr lang="en-US" sz="1500" b="1" baseline="0" dirty="0"/>
                        <a:t> weight</a:t>
                      </a:r>
                      <a:endParaRPr lang="en-US" sz="1500" b="1" dirty="0"/>
                    </a:p>
                  </a:txBody>
                  <a:tcPr/>
                </a:tc>
                <a:tc>
                  <a:txBody>
                    <a:bodyPr/>
                    <a:lstStyle/>
                    <a:p>
                      <a:r>
                        <a:rPr lang="en-US" sz="1500"/>
                        <a:t>Over </a:t>
                      </a:r>
                      <a:r>
                        <a:rPr lang="en-US" sz="1500" dirty="0"/>
                        <a:t>400 Da</a:t>
                      </a:r>
                    </a:p>
                  </a:txBody>
                  <a:tcPr>
                    <a:solidFill>
                      <a:schemeClr val="accent6">
                        <a:lumMod val="60000"/>
                        <a:lumOff val="40000"/>
                      </a:schemeClr>
                    </a:solidFill>
                  </a:tcPr>
                </a:tc>
                <a:tc>
                  <a:txBody>
                    <a:bodyPr/>
                    <a:lstStyle/>
                    <a:p>
                      <a:r>
                        <a:rPr lang="en-US" sz="1500"/>
                        <a:t>Below </a:t>
                      </a:r>
                      <a:r>
                        <a:rPr lang="en-US" sz="1500" dirty="0"/>
                        <a:t>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1286158071"/>
              </p:ext>
            </p:extLst>
          </p:nvPr>
        </p:nvGraphicFramePr>
        <p:xfrm>
          <a:off x="4419600" y="3918857"/>
          <a:ext cx="3799861" cy="2592492"/>
        </p:xfrm>
        <a:graphic>
          <a:graphicData uri="http://schemas.openxmlformats.org/drawingml/2006/table">
            <a:tbl>
              <a:tblPr firstRow="1" bandRow="1">
                <a:tableStyleId>{5C22544A-7EE6-4342-B048-85BDC9FD1C3A}</a:tableStyleId>
              </a:tblPr>
              <a:tblGrid>
                <a:gridCol w="1201192">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size</a:t>
                      </a:r>
                    </a:p>
                  </a:txBody>
                  <a:tcPr/>
                </a:tc>
                <a:tc>
                  <a:txBody>
                    <a:bodyPr/>
                    <a:lstStyle/>
                    <a:p>
                      <a:r>
                        <a:rPr lang="en-US" sz="1500" baseline="0"/>
                        <a:t>Over </a:t>
                      </a:r>
                      <a:r>
                        <a:rPr lang="en-US" sz="1500" baseline="0" dirty="0"/>
                        <a:t>5 nm</a:t>
                      </a:r>
                      <a:endParaRPr lang="en-US" sz="1500" dirty="0"/>
                    </a:p>
                  </a:txBody>
                  <a:tcPr>
                    <a:solidFill>
                      <a:schemeClr val="accent6">
                        <a:lumMod val="60000"/>
                        <a:lumOff val="40000"/>
                      </a:schemeClr>
                    </a:solidFill>
                  </a:tcPr>
                </a:tc>
                <a:tc>
                  <a:txBody>
                    <a:bodyPr/>
                    <a:lstStyle/>
                    <a:p>
                      <a:r>
                        <a:rPr lang="en-US" sz="1500"/>
                        <a:t>Under </a:t>
                      </a:r>
                      <a:r>
                        <a:rPr lang="en-US" sz="1500" dirty="0"/>
                        <a:t>5 nm</a:t>
                      </a:r>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i="1"/>
                        <a:t>M</a:t>
                      </a:r>
                      <a:r>
                        <a:rPr lang="en-US" sz="1500" baseline="-25000"/>
                        <a:t>w</a:t>
                      </a:r>
                      <a:endParaRPr lang="en-US" sz="1500" baseline="-25000" dirty="0"/>
                    </a:p>
                  </a:txBody>
                  <a:tcPr/>
                </a:tc>
                <a:tc>
                  <a:txBody>
                    <a:bodyPr/>
                    <a:lstStyle/>
                    <a:p>
                      <a:r>
                        <a:rPr lang="en-US" sz="1500"/>
                        <a:t>Over </a:t>
                      </a:r>
                      <a:r>
                        <a:rPr lang="en-US" sz="1500" dirty="0"/>
                        <a:t>400 Da</a:t>
                      </a:r>
                    </a:p>
                  </a:txBody>
                  <a:tcPr>
                    <a:solidFill>
                      <a:schemeClr val="accent6">
                        <a:lumMod val="60000"/>
                        <a:lumOff val="40000"/>
                      </a:schemeClr>
                    </a:solidFill>
                  </a:tcPr>
                </a:tc>
                <a:tc>
                  <a:txBody>
                    <a:bodyPr/>
                    <a:lstStyle/>
                    <a:p>
                      <a:r>
                        <a:rPr lang="en-US" sz="1500"/>
                        <a:t>Under </a:t>
                      </a:r>
                      <a:r>
                        <a:rPr lang="en-US" sz="1500" dirty="0"/>
                        <a:t>400 Da</a:t>
                      </a:r>
                    </a:p>
                  </a:txBody>
                  <a:tcPr>
                    <a:solidFill>
                      <a:srgbClr val="FF98A2"/>
                    </a:solidFill>
                  </a:tcPr>
                </a:tc>
                <a:extLst>
                  <a:ext uri="{0D108BD9-81ED-4DB2-BD59-A6C34878D82A}">
                    <a16:rowId xmlns:a16="http://schemas.microsoft.com/office/drawing/2014/main" val="10003"/>
                  </a:ext>
                </a:extLst>
              </a:tr>
              <a:tr h="753465">
                <a:tc>
                  <a:txBody>
                    <a:bodyPr/>
                    <a:lstStyle/>
                    <a:p>
                      <a:r>
                        <a:rPr lang="en-US" sz="1500" i="1"/>
                        <a:t>p</a:t>
                      </a:r>
                      <a:r>
                        <a:rPr lang="en-US" sz="1500" baseline="-25000"/>
                        <a:t>vapor</a:t>
                      </a:r>
                      <a:r>
                        <a:rPr lang="en-US" sz="1500" baseline="0"/>
                        <a:t> </a:t>
                      </a:r>
                      <a:r>
                        <a:rPr lang="en-US" sz="1500" baseline="0" dirty="0"/>
                        <a:t>[mmHg]</a:t>
                      </a:r>
                      <a:endParaRPr lang="en-US" sz="1500" dirty="0"/>
                    </a:p>
                  </a:txBody>
                  <a:tcPr/>
                </a:tc>
                <a:tc>
                  <a:txBody>
                    <a:bodyPr/>
                    <a:lstStyle/>
                    <a:p>
                      <a:r>
                        <a:rPr lang="en-US" sz="1500"/>
                        <a:t>Under</a:t>
                      </a:r>
                      <a:r>
                        <a:rPr lang="en-US" sz="1500" baseline="0"/>
                        <a:t> </a:t>
                      </a:r>
                      <a:r>
                        <a:rPr lang="en-US" sz="1500" baseline="0" dirty="0"/>
                        <a:t>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a:t>Over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57109640"/>
              </p:ext>
            </p:extLst>
          </p:nvPr>
        </p:nvGraphicFramePr>
        <p:xfrm>
          <a:off x="8412966" y="3918857"/>
          <a:ext cx="3626635" cy="22860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size</a:t>
                      </a:r>
                    </a:p>
                  </a:txBody>
                  <a:tcPr/>
                </a:tc>
                <a:tc>
                  <a:txBody>
                    <a:bodyPr/>
                    <a:lstStyle/>
                    <a:p>
                      <a:r>
                        <a:rPr lang="en-US" sz="1500"/>
                        <a:t>Over</a:t>
                      </a:r>
                      <a:r>
                        <a:rPr lang="en-US" sz="1500" baseline="0"/>
                        <a:t> </a:t>
                      </a:r>
                      <a:r>
                        <a:rPr lang="en-US" sz="1500" baseline="0" dirty="0"/>
                        <a:t>100 nm</a:t>
                      </a:r>
                      <a:endParaRPr lang="en-US" sz="1500" dirty="0"/>
                    </a:p>
                  </a:txBody>
                  <a:tcPr>
                    <a:solidFill>
                      <a:schemeClr val="accent6">
                        <a:lumMod val="60000"/>
                        <a:lumOff val="40000"/>
                      </a:schemeClr>
                    </a:solidFill>
                  </a:tcPr>
                </a:tc>
                <a:tc>
                  <a:txBody>
                    <a:bodyPr/>
                    <a:lstStyle/>
                    <a:p>
                      <a:r>
                        <a:rPr lang="en-US" sz="1500"/>
                        <a:t>Under </a:t>
                      </a:r>
                      <a:r>
                        <a:rPr lang="en-US" sz="1500" dirty="0"/>
                        <a:t>100 nm</a:t>
                      </a:r>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a:t>Under </a:t>
                      </a:r>
                      <a:r>
                        <a:rPr lang="en-US" sz="1500" dirty="0"/>
                        <a:t>0 </a:t>
                      </a:r>
                      <a:r>
                        <a:rPr lang="en-US" sz="1500"/>
                        <a:t>or above </a:t>
                      </a:r>
                      <a:r>
                        <a:rPr lang="en-US" sz="1500" dirty="0"/>
                        <a:t>5</a:t>
                      </a:r>
                    </a:p>
                  </a:txBody>
                  <a:tcPr>
                    <a:solidFill>
                      <a:schemeClr val="accent6">
                        <a:lumMod val="60000"/>
                        <a:lumOff val="40000"/>
                      </a:schemeClr>
                    </a:solidFill>
                  </a:tcPr>
                </a:tc>
                <a:tc>
                  <a:txBody>
                    <a:bodyPr/>
                    <a:lstStyle/>
                    <a:p>
                      <a:r>
                        <a:rPr lang="en-US" sz="1500"/>
                        <a:t>Between 0-5</a:t>
                      </a:r>
                      <a:endParaRPr lang="en-US" sz="1500" dirty="0"/>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i="1"/>
                        <a:t>M</a:t>
                      </a:r>
                      <a:r>
                        <a:rPr lang="en-US" sz="1500" baseline="-25000"/>
                        <a:t>W</a:t>
                      </a:r>
                      <a:endParaRPr lang="en-US" sz="15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a:t>Over </a:t>
                      </a:r>
                      <a:r>
                        <a:rPr lang="en-US" sz="1500" dirty="0"/>
                        <a:t>500 Da</a:t>
                      </a:r>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a:t>Under </a:t>
                      </a:r>
                      <a:r>
                        <a:rPr lang="en-US" sz="1500" dirty="0"/>
                        <a:t>400 Da </a:t>
                      </a:r>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pic>
        <p:nvPicPr>
          <p:cNvPr id="13" name="Picture 12">
            <a:extLst>
              <a:ext uri="{FF2B5EF4-FFF2-40B4-BE49-F238E27FC236}">
                <a16:creationId xmlns:a16="http://schemas.microsoft.com/office/drawing/2014/main" id="{95349D49-B933-4A99-AFCB-BBE0348C6FD3}"/>
              </a:ext>
            </a:extLst>
          </p:cNvPr>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9" name="Picture 18">
            <a:extLst>
              <a:ext uri="{FF2B5EF4-FFF2-40B4-BE49-F238E27FC236}">
                <a16:creationId xmlns:a16="http://schemas.microsoft.com/office/drawing/2014/main" id="{A457125D-0435-4039-8A31-E81AC41ED024}"/>
              </a:ext>
            </a:extLst>
          </p:cNvPr>
          <p:cNvPicPr>
            <a:picLocks noChangeAspect="1"/>
          </p:cNvPicPr>
          <p:nvPr/>
        </p:nvPicPr>
        <p:blipFill rotWithShape="1">
          <a:blip r:embed="rId3"/>
          <a:srcRect t="14759"/>
          <a:stretch/>
        </p:blipFill>
        <p:spPr>
          <a:xfrm>
            <a:off x="5749691" y="1273205"/>
            <a:ext cx="1428863" cy="211423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0" name="Picture 19">
            <a:extLst>
              <a:ext uri="{FF2B5EF4-FFF2-40B4-BE49-F238E27FC236}">
                <a16:creationId xmlns:a16="http://schemas.microsoft.com/office/drawing/2014/main" id="{CE3166FC-79EE-44FA-92C3-FAEEF4DFCBE8}"/>
              </a:ext>
            </a:extLst>
          </p:cNvPr>
          <p:cNvPicPr>
            <a:picLocks noChangeAspect="1"/>
          </p:cNvPicPr>
          <p:nvPr/>
        </p:nvPicPr>
        <p:blipFill>
          <a:blip r:embed="rId4"/>
          <a:stretch>
            <a:fillRect/>
          </a:stretch>
        </p:blipFill>
        <p:spPr>
          <a:xfrm>
            <a:off x="9315811" y="1273205"/>
            <a:ext cx="1440409" cy="208581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7460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543862"/>
            <a:ext cx="2895600" cy="462117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4" name="Rectangle 1"/>
          <p:cNvSpPr>
            <a:spLocks noChangeArrowheads="1"/>
          </p:cNvSpPr>
          <p:nvPr/>
        </p:nvSpPr>
        <p:spPr bwMode="auto">
          <a:xfrm>
            <a:off x="4495800" y="1432019"/>
            <a:ext cx="6869362"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is the movement of a chemical throughout the bloodstream and into other organs, such as the brain and the bones. Pharmaceuticals such as antibiotics and painkillers are designed to have high distribution rates so they can reach their target organs and have therapeutic effects. For chemicals such as detergents, distribution should be limited. </a:t>
            </a:r>
            <a:endParaRPr kumimoji="0" lang="en-US" altLang="x-none" sz="2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22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depends on many factors such as log P, polar surface area, acidic</a:t>
            </a:r>
            <a:r>
              <a:rPr kumimoji="0" lang="x-none" altLang="x-none" sz="2200" b="0" i="0" u="none" strike="noStrike" cap="none" normalizeH="0" baseline="0">
                <a:ln>
                  <a:noFill/>
                </a:ln>
                <a:solidFill>
                  <a:schemeClr val="tx1"/>
                </a:solidFill>
                <a:effectLst/>
              </a:rPr>
              <a:t>/basic </a:t>
            </a:r>
            <a:r>
              <a:rPr kumimoji="0" lang="x-none" altLang="x-none" sz="2200" b="0" i="0" u="none" strike="noStrike" cap="none" normalizeH="0" baseline="0" dirty="0">
                <a:ln>
                  <a:noFill/>
                </a:ln>
                <a:solidFill>
                  <a:schemeClr val="tx1"/>
                </a:solidFill>
                <a:effectLst/>
              </a:rPr>
              <a:t>properties, and molecular weight.</a:t>
            </a:r>
          </a:p>
        </p:txBody>
      </p:sp>
      <p:sp>
        <p:nvSpPr>
          <p:cNvPr id="5" name="TextBox 4"/>
          <p:cNvSpPr txBox="1"/>
          <p:nvPr/>
        </p:nvSpPr>
        <p:spPr>
          <a:xfrm>
            <a:off x="4824185" y="5500677"/>
            <a:ext cx="6212591"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Distribution as opposed </a:t>
            </a:r>
            <a:r>
              <a:rPr lang="en-US" sz="2000" b="1"/>
              <a:t>to absorption </a:t>
            </a:r>
            <a:r>
              <a:rPr lang="en-US" sz="2000" b="1" dirty="0"/>
              <a:t>is more difficult </a:t>
            </a:r>
            <a:r>
              <a:rPr lang="en-US" sz="2000" b="1"/>
              <a:t>to control.</a:t>
            </a:r>
            <a:endParaRPr lang="en-US" sz="2000" b="1" dirty="0"/>
          </a:p>
        </p:txBody>
      </p:sp>
      <p:sp>
        <p:nvSpPr>
          <p:cNvPr id="7" name="Rectangle 6"/>
          <p:cNvSpPr/>
          <p:nvPr/>
        </p:nvSpPr>
        <p:spPr>
          <a:xfrm>
            <a:off x="4731306" y="163924"/>
            <a:ext cx="2729402" cy="707886"/>
          </a:xfrm>
          <a:prstGeom prst="rect">
            <a:avLst/>
          </a:prstGeom>
        </p:spPr>
        <p:txBody>
          <a:bodyPr wrap="none">
            <a:spAutoFit/>
          </a:bodyPr>
          <a:lstStyle/>
          <a:p>
            <a:pPr algn="ctr"/>
            <a:r>
              <a:rPr lang="en-US" sz="4000" b="1" dirty="0"/>
              <a:t>Distribution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27341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1525960"/>
            <a:ext cx="3008993" cy="474870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 name="Rectangle 4"/>
          <p:cNvSpPr/>
          <p:nvPr/>
        </p:nvSpPr>
        <p:spPr>
          <a:xfrm>
            <a:off x="5029200" y="1525960"/>
            <a:ext cx="5715000" cy="3253711"/>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As a chemical is distributed through the body, it will most likely undergo metabolism. Metabolism is the body’s way of transform the molecules into metabolites in the liver. This facilitates their excretion (removal) through the kidneys. The rate at which a chemical is metabolized is usually dependent on its accessibility to enzymes. </a:t>
            </a:r>
          </a:p>
        </p:txBody>
      </p:sp>
      <p:sp>
        <p:nvSpPr>
          <p:cNvPr id="6" name="TextBox 5"/>
          <p:cNvSpPr txBox="1"/>
          <p:nvPr/>
        </p:nvSpPr>
        <p:spPr>
          <a:xfrm>
            <a:off x="5328557" y="5183832"/>
            <a:ext cx="5116286" cy="10156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Metabolism is unpredictable. Metabolism can lead to detoxification or </a:t>
            </a:r>
            <a:r>
              <a:rPr lang="en-US" sz="2000" b="1" dirty="0" err="1"/>
              <a:t>toxification</a:t>
            </a:r>
            <a:r>
              <a:rPr lang="en-US" sz="2000" b="1" dirty="0"/>
              <a:t> of the organism. </a:t>
            </a:r>
          </a:p>
        </p:txBody>
      </p:sp>
      <p:sp>
        <p:nvSpPr>
          <p:cNvPr id="7" name="Rectangle 6"/>
          <p:cNvSpPr/>
          <p:nvPr/>
        </p:nvSpPr>
        <p:spPr>
          <a:xfrm>
            <a:off x="4725118" y="163924"/>
            <a:ext cx="2741777" cy="707886"/>
          </a:xfrm>
          <a:prstGeom prst="rect">
            <a:avLst/>
          </a:prstGeom>
        </p:spPr>
        <p:txBody>
          <a:bodyPr wrap="none">
            <a:spAutoFit/>
          </a:bodyPr>
          <a:lstStyle/>
          <a:p>
            <a:pPr algn="ctr"/>
            <a:r>
              <a:rPr lang="en-US" sz="4000" b="1" dirty="0"/>
              <a:t>Metabolism</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39886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1600200"/>
            <a:ext cx="5257800" cy="3648884"/>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After the chemical is absorbed, the body can eliminate it by a process called excretion which can occur through the kidneys, the skin, the GI tract, and the lungs. If the chemical is not eliminated from the body, it can accumulate, or stay in the blood, which can lead to disease. Bioaccumulation is favored for lipophilic molecules in fatty tissues. </a:t>
            </a:r>
          </a:p>
        </p:txBody>
      </p:sp>
      <p:sp>
        <p:nvSpPr>
          <p:cNvPr id="9" name="TextBox 8"/>
          <p:cNvSpPr txBox="1"/>
          <p:nvPr/>
        </p:nvSpPr>
        <p:spPr>
          <a:xfrm>
            <a:off x="5257800" y="5388114"/>
            <a:ext cx="52578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Excretion as opposed to absorption is more difficult to control.</a:t>
            </a:r>
          </a:p>
        </p:txBody>
      </p:sp>
      <p:sp>
        <p:nvSpPr>
          <p:cNvPr id="7" name="Rectangle 6"/>
          <p:cNvSpPr/>
          <p:nvPr/>
        </p:nvSpPr>
        <p:spPr>
          <a:xfrm>
            <a:off x="4790104" y="163924"/>
            <a:ext cx="2611805" cy="707886"/>
          </a:xfrm>
          <a:prstGeom prst="rect">
            <a:avLst/>
          </a:prstGeom>
        </p:spPr>
        <p:txBody>
          <a:bodyPr wrap="none">
            <a:spAutoFit/>
          </a:bodyPr>
          <a:lstStyle/>
          <a:p>
            <a:pPr algn="ctr"/>
            <a:r>
              <a:rPr lang="en-US" sz="4000" b="1" dirty="0"/>
              <a:t>Elimination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pic>
        <p:nvPicPr>
          <p:cNvPr id="11" name="Picture 10">
            <a:extLst>
              <a:ext uri="{FF2B5EF4-FFF2-40B4-BE49-F238E27FC236}">
                <a16:creationId xmlns:a16="http://schemas.microsoft.com/office/drawing/2014/main" id="{9F6654D9-3C68-6044-B930-DAEAF2275A74}"/>
              </a:ext>
            </a:extLst>
          </p:cNvPr>
          <p:cNvPicPr>
            <a:picLocks noChangeAspect="1"/>
          </p:cNvPicPr>
          <p:nvPr/>
        </p:nvPicPr>
        <p:blipFill rotWithShape="1">
          <a:blip r:embed="rId2"/>
          <a:srcRect r="1993"/>
          <a:stretch/>
        </p:blipFill>
        <p:spPr>
          <a:xfrm>
            <a:off x="914400" y="1425418"/>
            <a:ext cx="2854039" cy="4789746"/>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50359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bwMode="auto">
          <a:xfrm>
            <a:off x="153020" y="1511620"/>
            <a:ext cx="8457579" cy="350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spAutoFit/>
          </a:bodyPr>
          <a:lstStyle/>
          <a:p>
            <a:pPr marL="457200" indent="-457200" defTabSz="457200" fontAlgn="base" hangingPunct="0">
              <a:spcBef>
                <a:spcPts val="1200"/>
              </a:spcBef>
              <a:spcAft>
                <a:spcPct val="0"/>
              </a:spcAft>
              <a:buFont typeface="Arial" panose="020B0604020202020204" pitchFamily="34" charset="0"/>
              <a:buChar char="•"/>
              <a:defRPr/>
            </a:pPr>
            <a:r>
              <a:rPr lang="en-US" sz="2400" kern="0" dirty="0">
                <a:latin typeface="Arial" panose="020B0604020202020204" pitchFamily="34" charset="0"/>
                <a:cs typeface="Arial" panose="020B0604020202020204" pitchFamily="34" charset="0"/>
                <a:sym typeface="Helvetica" pitchFamily="-103" charset="0"/>
              </a:rPr>
              <a:t>There are over 100,000 chemicals in global circulation.</a:t>
            </a:r>
          </a:p>
          <a:p>
            <a:pPr marL="457200" indent="-457200" defTabSz="457200" fontAlgn="base" hangingPunct="0">
              <a:spcBef>
                <a:spcPts val="1200"/>
              </a:spcBef>
              <a:spcAft>
                <a:spcPct val="0"/>
              </a:spcAft>
              <a:buFont typeface="Arial" panose="020B0604020202020204" pitchFamily="34" charset="0"/>
              <a:buChar char="•"/>
              <a:defRPr/>
            </a:pPr>
            <a:r>
              <a:rPr lang="en-US" sz="2400" kern="0">
                <a:latin typeface="Arial" panose="020B0604020202020204" pitchFamily="34" charset="0"/>
                <a:cs typeface="Arial" panose="020B0604020202020204" pitchFamily="34" charset="0"/>
                <a:sym typeface="Helvetica" pitchFamily="-103" charset="0"/>
              </a:rPr>
              <a:t>&gt; 700 </a:t>
            </a:r>
            <a:r>
              <a:rPr lang="en-US" sz="2400" kern="0" dirty="0">
                <a:latin typeface="Arial" panose="020B0604020202020204" pitchFamily="34" charset="0"/>
                <a:cs typeface="Arial" panose="020B0604020202020204" pitchFamily="34" charset="0"/>
                <a:sym typeface="Helvetica" pitchFamily="-103" charset="0"/>
              </a:rPr>
              <a:t>chemicals are introduced to the </a:t>
            </a:r>
            <a:r>
              <a:rPr lang="en-US" sz="2400" kern="0">
                <a:latin typeface="Arial" panose="020B0604020202020204" pitchFamily="34" charset="0"/>
                <a:cs typeface="Arial" panose="020B0604020202020204" pitchFamily="34" charset="0"/>
                <a:sym typeface="Helvetica" pitchFamily="-103" charset="0"/>
              </a:rPr>
              <a:t>US market </a:t>
            </a:r>
            <a:r>
              <a:rPr lang="en-US" sz="2400" kern="0" dirty="0">
                <a:latin typeface="Arial" panose="020B0604020202020204" pitchFamily="34" charset="0"/>
                <a:cs typeface="Arial" panose="020B0604020202020204" pitchFamily="34" charset="0"/>
                <a:sym typeface="Helvetica" pitchFamily="-103" charset="0"/>
              </a:rPr>
              <a:t>each year.</a:t>
            </a:r>
          </a:p>
          <a:p>
            <a:pPr marL="457200" indent="-457200" defTabSz="457200" fontAlgn="base" hangingPunct="0">
              <a:spcBef>
                <a:spcPts val="1200"/>
              </a:spcBef>
              <a:spcAft>
                <a:spcPct val="0"/>
              </a:spcAft>
              <a:buFont typeface="Arial" panose="020B0604020202020204" pitchFamily="34" charset="0"/>
              <a:buChar char="•"/>
              <a:defRPr/>
            </a:pPr>
            <a:r>
              <a:rPr lang="en-US" sz="2400" kern="0" dirty="0">
                <a:latin typeface="Arial" panose="020B0604020202020204" pitchFamily="34" charset="0"/>
                <a:cs typeface="Arial" panose="020B0604020202020204" pitchFamily="34" charset="0"/>
                <a:sym typeface="Helvetica" pitchFamily="-103" charset="0"/>
              </a:rPr>
              <a:t>85% of these chemicals lack experimental data on environmental risk.</a:t>
            </a:r>
          </a:p>
          <a:p>
            <a:pPr marL="457200" indent="-457200" defTabSz="457200" fontAlgn="base" hangingPunct="0">
              <a:spcBef>
                <a:spcPts val="1200"/>
              </a:spcBef>
              <a:spcAft>
                <a:spcPct val="0"/>
              </a:spcAft>
              <a:buFont typeface="Arial" panose="020B0604020202020204" pitchFamily="34" charset="0"/>
              <a:buChar char="•"/>
              <a:defRPr/>
            </a:pPr>
            <a:r>
              <a:rPr lang="en-US" sz="2400" kern="0" dirty="0">
                <a:latin typeface="Arial" panose="020B0604020202020204" pitchFamily="34" charset="0"/>
                <a:cs typeface="Arial" panose="020B0604020202020204" pitchFamily="34" charset="0"/>
                <a:sym typeface="Helvetica" pitchFamily="-103" charset="0"/>
              </a:rPr>
              <a:t>There has  been unintended biological activity which has led to increased hazard as well as  toxic endpoints for humans and the environment.</a:t>
            </a:r>
          </a:p>
        </p:txBody>
      </p:sp>
      <p:sp>
        <p:nvSpPr>
          <p:cNvPr id="2" name="Rectangle 1"/>
          <p:cNvSpPr/>
          <p:nvPr/>
        </p:nvSpPr>
        <p:spPr>
          <a:xfrm>
            <a:off x="2128375" y="163924"/>
            <a:ext cx="7935249" cy="707886"/>
          </a:xfrm>
          <a:prstGeom prst="rect">
            <a:avLst/>
          </a:prstGeom>
        </p:spPr>
        <p:txBody>
          <a:bodyPr wrap="none">
            <a:spAutoFit/>
          </a:bodyPr>
          <a:lstStyle/>
          <a:p>
            <a:pPr algn="ctr"/>
            <a:r>
              <a:rPr lang="en-US" sz="4000" b="1" dirty="0"/>
              <a:t>The Challenge of Environmental Risk</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305800" y="1752600"/>
            <a:ext cx="3580779" cy="2674395"/>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4" name="TextBox 3"/>
          <p:cNvSpPr txBox="1"/>
          <p:nvPr/>
        </p:nvSpPr>
        <p:spPr>
          <a:xfrm>
            <a:off x="8839200" y="4583191"/>
            <a:ext cx="2617933" cy="307777"/>
          </a:xfrm>
          <a:prstGeom prst="rect">
            <a:avLst/>
          </a:prstGeom>
          <a:noFill/>
        </p:spPr>
        <p:txBody>
          <a:bodyPr wrap="square" rtlCol="0">
            <a:spAutoFit/>
          </a:bodyPr>
          <a:lstStyle/>
          <a:p>
            <a:r>
              <a:rPr lang="en-US" sz="1400"/>
              <a:t>Source: Wikimedia Commons</a:t>
            </a:r>
          </a:p>
        </p:txBody>
      </p:sp>
    </p:spTree>
    <p:extLst>
      <p:ext uri="{BB962C8B-B14F-4D97-AF65-F5344CB8AC3E}">
        <p14:creationId xmlns:p14="http://schemas.microsoft.com/office/powerpoint/2010/main" val="20715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3725"/>
            <a:ext cx="10515600" cy="2860675"/>
          </a:xfrm>
        </p:spPr>
        <p:txBody>
          <a:bodyPr/>
          <a:lstStyle/>
          <a:p>
            <a:r>
              <a:rPr lang="en-US" dirty="0">
                <a:latin typeface="+mn-lt"/>
              </a:rPr>
              <a:t>Go to </a:t>
            </a:r>
            <a:r>
              <a:rPr lang="en-US" dirty="0" err="1">
                <a:latin typeface="+mn-lt"/>
              </a:rPr>
              <a:t>chemspider.com</a:t>
            </a:r>
            <a:r>
              <a:rPr lang="en-US" dirty="0">
                <a:latin typeface="+mn-lt"/>
              </a:rPr>
              <a:t> and </a:t>
            </a:r>
            <a:r>
              <a:rPr lang="en-US" dirty="0"/>
              <a:t>search for </a:t>
            </a:r>
            <a:r>
              <a:rPr lang="en-US" b="1" dirty="0"/>
              <a:t>acetone</a:t>
            </a:r>
            <a:endParaRPr lang="en-US" b="1" dirty="0">
              <a:latin typeface="+mn-lt"/>
            </a:endParaRPr>
          </a:p>
          <a:p>
            <a:pPr marL="342900" lvl="1" indent="0">
              <a:buNone/>
            </a:pPr>
            <a:endParaRPr lang="hu-HU" b="1" dirty="0">
              <a:latin typeface="+mn-lt"/>
            </a:endParaRPr>
          </a:p>
          <a:p>
            <a:r>
              <a:rPr lang="en-US" dirty="0">
                <a:latin typeface="+mn-lt"/>
              </a:rPr>
              <a:t>Using discussed parameters, predict respiratory, dermal and digestive absorption of compounds.</a:t>
            </a:r>
          </a:p>
          <a:p>
            <a:endParaRPr lang="en-US" dirty="0"/>
          </a:p>
          <a:p>
            <a:r>
              <a:rPr lang="en-US" dirty="0">
                <a:latin typeface="+mn-lt"/>
              </a:rPr>
              <a:t>What is a likely route for an acetone exposure?</a:t>
            </a:r>
          </a:p>
          <a:p>
            <a:endParaRPr lang="en-US" dirty="0">
              <a:latin typeface="+mn-lt"/>
            </a:endParaRPr>
          </a:p>
          <a:p>
            <a:endParaRPr lang="en-US" dirty="0">
              <a:latin typeface="+mn-lt"/>
            </a:endParaRPr>
          </a:p>
          <a:p>
            <a:endParaRPr lang="en-US" dirty="0">
              <a:latin typeface="+mn-lt"/>
            </a:endParaRPr>
          </a:p>
        </p:txBody>
      </p:sp>
      <p:sp>
        <p:nvSpPr>
          <p:cNvPr id="6" name="Rectangle 5"/>
          <p:cNvSpPr/>
          <p:nvPr/>
        </p:nvSpPr>
        <p:spPr>
          <a:xfrm>
            <a:off x="4274707" y="163924"/>
            <a:ext cx="3642600" cy="707886"/>
          </a:xfrm>
          <a:prstGeom prst="rect">
            <a:avLst/>
          </a:prstGeom>
        </p:spPr>
        <p:txBody>
          <a:bodyPr wrap="none">
            <a:spAutoFit/>
          </a:bodyPr>
          <a:lstStyle/>
          <a:p>
            <a:pPr algn="ctr"/>
            <a:r>
              <a:rPr lang="en-US" sz="4000" b="1" dirty="0"/>
              <a:t>In-Class Exercise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1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nvPr>
        </p:nvGraphicFramePr>
        <p:xfrm>
          <a:off x="4495800" y="2362200"/>
          <a:ext cx="3505200" cy="23317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762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0000"/>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nvPr>
        </p:nvGraphicFramePr>
        <p:xfrm>
          <a:off x="4648200" y="2362201"/>
          <a:ext cx="3200400" cy="2331720"/>
        </p:xfrm>
        <a:graphic>
          <a:graphicData uri="http://schemas.openxmlformats.org/drawingml/2006/table">
            <a:tbl>
              <a:tblPr firstRow="1" bandRow="1">
                <a:tableStyleId>{5C22544A-7EE6-4342-B048-85BDC9FD1C3A}</a:tableStyleId>
              </a:tblPr>
              <a:tblGrid>
                <a:gridCol w="2292860">
                  <a:extLst>
                    <a:ext uri="{9D8B030D-6E8A-4147-A177-3AD203B41FA5}">
                      <a16:colId xmlns:a16="http://schemas.microsoft.com/office/drawing/2014/main" val="20000"/>
                    </a:ext>
                  </a:extLst>
                </a:gridCol>
                <a:gridCol w="90754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pPr algn="ctr"/>
                      <a:r>
                        <a:rPr lang="en-US" sz="1200" b="0" i="0" u="none" strike="noStrike" kern="1200" dirty="0">
                          <a:solidFill>
                            <a:schemeClr val="dk1"/>
                          </a:solidFill>
                          <a:effectLst/>
                          <a:latin typeface="+mn-lt"/>
                          <a:ea typeface="+mn-ea"/>
                          <a:cs typeface="+mn-cs"/>
                        </a:rPr>
                        <a:t>348.4±0.1</a:t>
                      </a:r>
                      <a:endParaRPr lang="en-US" sz="1200" dirty="0"/>
                    </a:p>
                  </a:txBody>
                  <a:tcPr anchor="ctr">
                    <a:solidFill>
                      <a:srgbClr val="FF0000"/>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err="1"/>
                        <a:t>acetone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-0.24</a:t>
                      </a:r>
                    </a:p>
                  </a:txBody>
                  <a:tcPr anchor="ctr">
                    <a:solidFill>
                      <a:srgbClr val="00B050"/>
                    </a:solidFill>
                  </a:tcP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Da]</a:t>
                      </a:r>
                      <a:endParaRPr lang="en-US" sz="1400" dirty="0"/>
                    </a:p>
                  </a:txBody>
                  <a:tcPr anchor="ctr"/>
                </a:tc>
                <a:tc>
                  <a:txBody>
                    <a:bodyPr/>
                    <a:lstStyle/>
                    <a:p>
                      <a:pPr algn="ctr"/>
                      <a:r>
                        <a:rPr lang="en-US" sz="1400" dirty="0"/>
                        <a:t>58</a:t>
                      </a:r>
                    </a:p>
                  </a:txBody>
                  <a:tcPr anchor="ctr">
                    <a:solidFill>
                      <a:srgbClr val="FF0000"/>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00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757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362200"/>
            <a:ext cx="10515600" cy="4351338"/>
          </a:xfrm>
        </p:spPr>
        <p:txBody>
          <a:bodyPr>
            <a:normAutofit/>
          </a:bodyPr>
          <a:lstStyle/>
          <a:p>
            <a:pPr>
              <a:spcBef>
                <a:spcPts val="2200"/>
              </a:spcBef>
            </a:pPr>
            <a:r>
              <a:rPr lang="en-US" dirty="0"/>
              <a:t>Acetone</a:t>
            </a:r>
            <a:r>
              <a:rPr lang="en-US" dirty="0">
                <a:latin typeface="+mn-lt"/>
              </a:rPr>
              <a:t> is volatile–it will absorb through the respiratory system.</a:t>
            </a:r>
          </a:p>
          <a:p>
            <a:pPr>
              <a:spcBef>
                <a:spcPts val="2200"/>
              </a:spcBef>
            </a:pPr>
            <a:r>
              <a:rPr lang="en-US" dirty="0">
                <a:latin typeface="+mn-lt"/>
              </a:rPr>
              <a:t>It’s not likely to absorb through membranes.</a:t>
            </a:r>
          </a:p>
          <a:p>
            <a:pPr>
              <a:spcBef>
                <a:spcPts val="2200"/>
              </a:spcBef>
            </a:pPr>
            <a:r>
              <a:rPr lang="en-US" dirty="0">
                <a:latin typeface="+mn-lt"/>
              </a:rPr>
              <a:t>Since it is a liquid, it will absorb easier than solid.</a:t>
            </a:r>
          </a:p>
          <a:p>
            <a:pPr marL="0" indent="0">
              <a:buNone/>
            </a:pPr>
            <a:endParaRPr lang="en-US" dirty="0">
              <a:latin typeface="+mn-lt"/>
            </a:endParaRPr>
          </a:p>
          <a:p>
            <a:endParaRPr lang="en-US" dirty="0">
              <a:latin typeface="+mn-lt"/>
            </a:endParaRPr>
          </a:p>
          <a:p>
            <a:endParaRPr lang="en-US" dirty="0">
              <a:latin typeface="+mn-lt"/>
            </a:endParaRPr>
          </a:p>
          <a:p>
            <a:endParaRPr lang="en-US" dirty="0">
              <a:latin typeface="+mn-lt"/>
            </a:endParaRPr>
          </a:p>
          <a:p>
            <a:pPr marL="0" indent="0">
              <a:buNone/>
            </a:pPr>
            <a:endParaRPr lang="en-US" dirty="0">
              <a:latin typeface="+mn-lt"/>
            </a:endParaRPr>
          </a:p>
        </p:txBody>
      </p:sp>
      <p:sp>
        <p:nvSpPr>
          <p:cNvPr id="5" name="Rectangle 4"/>
          <p:cNvSpPr/>
          <p:nvPr/>
        </p:nvSpPr>
        <p:spPr>
          <a:xfrm>
            <a:off x="4739706" y="163924"/>
            <a:ext cx="2712602" cy="707886"/>
          </a:xfrm>
          <a:prstGeom prst="rect">
            <a:avLst/>
          </a:prstGeom>
        </p:spPr>
        <p:txBody>
          <a:bodyPr wrap="none">
            <a:spAutoFit/>
          </a:bodyPr>
          <a:lstStyle/>
          <a:p>
            <a:pPr algn="ctr"/>
            <a:r>
              <a:rPr lang="en-US" sz="4000" b="1" dirty="0"/>
              <a:t>Conclusions</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636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D 2"/>
          <p:cNvPicPr>
            <a:picLocks noChangeAspect="1" noChangeArrowheads="1"/>
          </p:cNvPicPr>
          <p:nvPr/>
        </p:nvPicPr>
        <p:blipFill>
          <a:blip r:embed="rId3"/>
          <a:srcRect l="-7326" r="-7867"/>
          <a:stretch>
            <a:fillRect/>
          </a:stretch>
        </p:blipFill>
        <p:spPr bwMode="auto">
          <a:xfrm>
            <a:off x="6629400" y="3352806"/>
            <a:ext cx="3733800" cy="1905000"/>
          </a:xfrm>
          <a:prstGeom prst="rect">
            <a:avLst/>
          </a:prstGeom>
          <a:noFill/>
          <a:ln w="9525">
            <a:noFill/>
            <a:miter lim="800000"/>
            <a:headEnd/>
            <a:tailEnd/>
          </a:ln>
        </p:spPr>
      </p:pic>
      <p:sp>
        <p:nvSpPr>
          <p:cNvPr id="11" name="TextBox 10"/>
          <p:cNvSpPr txBox="1">
            <a:spLocks noChangeArrowheads="1"/>
          </p:cNvSpPr>
          <p:nvPr/>
        </p:nvSpPr>
        <p:spPr bwMode="auto">
          <a:xfrm>
            <a:off x="8610600" y="5317955"/>
            <a:ext cx="2743200" cy="1323439"/>
          </a:xfrm>
          <a:prstGeom prst="rect">
            <a:avLst/>
          </a:prstGeom>
          <a:noFill/>
          <a:ln w="9525">
            <a:solidFill>
              <a:srgbClr val="9BBC59"/>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Pollution</a:t>
            </a:r>
          </a:p>
          <a:p>
            <a:pPr>
              <a:buFont typeface="Arial" pitchFamily="-112" charset="0"/>
              <a:buChar char="•"/>
            </a:pPr>
            <a:r>
              <a:rPr lang="en-US" sz="2000" dirty="0">
                <a:latin typeface="Calibri" pitchFamily="-112" charset="0"/>
              </a:rPr>
              <a:t>  Persistence</a:t>
            </a:r>
          </a:p>
          <a:p>
            <a:pPr>
              <a:buFont typeface="Arial" pitchFamily="-112" charset="0"/>
              <a:buChar char="•"/>
            </a:pPr>
            <a:r>
              <a:rPr lang="en-US" sz="2000" dirty="0">
                <a:latin typeface="Calibri" pitchFamily="-112" charset="0"/>
              </a:rPr>
              <a:t>  Depletion of resources</a:t>
            </a:r>
          </a:p>
          <a:p>
            <a:pPr>
              <a:buFont typeface="Arial" pitchFamily="-112" charset="0"/>
              <a:buChar char="•"/>
            </a:pPr>
            <a:endParaRPr lang="en-US" sz="2000" dirty="0">
              <a:latin typeface="Calibri" pitchFamily="-112" charset="0"/>
            </a:endParaRPr>
          </a:p>
        </p:txBody>
      </p:sp>
      <p:pic>
        <p:nvPicPr>
          <p:cNvPr id="14" name="Picture 3"/>
          <p:cNvPicPr>
            <a:picLocks noChangeAspect="1" noChangeArrowheads="1"/>
          </p:cNvPicPr>
          <p:nvPr/>
        </p:nvPicPr>
        <p:blipFill>
          <a:blip r:embed="rId4"/>
          <a:srcRect/>
          <a:stretch>
            <a:fillRect/>
          </a:stretch>
        </p:blipFill>
        <p:spPr bwMode="auto">
          <a:xfrm>
            <a:off x="762000" y="3352806"/>
            <a:ext cx="4570793" cy="2709862"/>
          </a:xfrm>
          <a:prstGeom prst="rect">
            <a:avLst/>
          </a:prstGeom>
          <a:noFill/>
          <a:ln w="9525">
            <a:noFill/>
            <a:miter lim="800000"/>
            <a:headEnd/>
            <a:tailEnd/>
          </a:ln>
        </p:spPr>
      </p:pic>
      <p:sp>
        <p:nvSpPr>
          <p:cNvPr id="6" name="TextBox 5"/>
          <p:cNvSpPr txBox="1">
            <a:spLocks noChangeArrowheads="1"/>
          </p:cNvSpPr>
          <p:nvPr/>
        </p:nvSpPr>
        <p:spPr bwMode="auto">
          <a:xfrm>
            <a:off x="5791200" y="5321961"/>
            <a:ext cx="2590800" cy="1323439"/>
          </a:xfrm>
          <a:prstGeom prst="rect">
            <a:avLst/>
          </a:prstGeom>
          <a:noFill/>
          <a:ln w="9525">
            <a:solidFill>
              <a:srgbClr val="C0504D"/>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Flammability</a:t>
            </a:r>
          </a:p>
          <a:p>
            <a:pPr>
              <a:buFont typeface="Arial" pitchFamily="-112" charset="0"/>
              <a:buChar char="•"/>
            </a:pPr>
            <a:r>
              <a:rPr lang="en-US" sz="2000" dirty="0">
                <a:latin typeface="Calibri" pitchFamily="-112" charset="0"/>
              </a:rPr>
              <a:t>  Radioactivity</a:t>
            </a:r>
          </a:p>
          <a:p>
            <a:pPr>
              <a:buFont typeface="Arial" pitchFamily="-112" charset="0"/>
              <a:buChar char="•"/>
            </a:pPr>
            <a:r>
              <a:rPr lang="en-US" sz="2000" dirty="0">
                <a:latin typeface="Calibri" pitchFamily="-112" charset="0"/>
              </a:rPr>
              <a:t>  Risk of Explosion</a:t>
            </a:r>
          </a:p>
          <a:p>
            <a:pPr>
              <a:buFont typeface="Arial" pitchFamily="-112" charset="0"/>
              <a:buChar char="•"/>
            </a:pPr>
            <a:r>
              <a:rPr lang="en-US" sz="2000" dirty="0">
                <a:latin typeface="Calibri" pitchFamily="-112" charset="0"/>
              </a:rPr>
              <a:t>  Chemical Reactivity</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790699" y="1521556"/>
            <a:ext cx="8610600" cy="1388007"/>
            <a:chOff x="1828800" y="1159813"/>
            <a:chExt cx="8610600" cy="1388007"/>
          </a:xfrm>
        </p:grpSpPr>
        <p:sp>
          <p:nvSpPr>
            <p:cNvPr id="13" name="TextBox 12"/>
            <p:cNvSpPr txBox="1"/>
            <p:nvPr/>
          </p:nvSpPr>
          <p:spPr>
            <a:xfrm>
              <a:off x="1828800" y="1532157"/>
              <a:ext cx="86106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r>
                <a:rPr lang="en-US" sz="1600" dirty="0">
                  <a:solidFill>
                    <a:schemeClr val="tx1"/>
                  </a:solidFill>
                </a:rPr>
                <a:t>Chemical and Physical Properties</a:t>
              </a:r>
            </a:p>
            <a:p>
              <a:pPr algn="ctr">
                <a:defRPr/>
              </a:pPr>
              <a:r>
                <a:rPr lang="en-US" sz="1600" dirty="0" err="1">
                  <a:solidFill>
                    <a:schemeClr val="tx1"/>
                  </a:solidFill>
                </a:rPr>
                <a:t>pKa</a:t>
              </a:r>
              <a:r>
                <a:rPr lang="en-US" sz="1600" dirty="0">
                  <a:solidFill>
                    <a:schemeClr val="tx1"/>
                  </a:solidFill>
                </a:rPr>
                <a:t>  chain branching 	log P  molecular refractivity   mol. wt.   </a:t>
              </a:r>
              <a:r>
                <a:rPr lang="en-US" sz="1600" dirty="0" err="1">
                  <a:solidFill>
                    <a:schemeClr val="tx1"/>
                  </a:solidFill>
                </a:rPr>
                <a:t>hydrolyzable</a:t>
              </a:r>
              <a:r>
                <a:rPr lang="en-US" sz="1600" dirty="0">
                  <a:solidFill>
                    <a:schemeClr val="tx1"/>
                  </a:solidFill>
                </a:rPr>
                <a:t> groups</a:t>
              </a:r>
            </a:p>
            <a:p>
              <a:pPr algn="ctr">
                <a:defRPr/>
              </a:pPr>
              <a:r>
                <a:rPr lang="en-US" sz="1600" dirty="0">
                  <a:solidFill>
                    <a:schemeClr val="tx1"/>
                  </a:solidFill>
                </a:rPr>
                <a:t>E</a:t>
              </a:r>
              <a:r>
                <a:rPr lang="en-US" sz="1600" baseline="-25000" dirty="0">
                  <a:solidFill>
                    <a:schemeClr val="tx1"/>
                  </a:solidFill>
                </a:rPr>
                <a:t>HOMO</a:t>
              </a:r>
              <a:r>
                <a:rPr lang="en-US" sz="1600" dirty="0">
                  <a:solidFill>
                    <a:schemeClr val="tx1"/>
                  </a:solidFill>
                </a:rPr>
                <a:t>    E</a:t>
              </a:r>
              <a:r>
                <a:rPr lang="en-US" sz="1600" baseline="-25000" dirty="0">
                  <a:solidFill>
                    <a:schemeClr val="tx1"/>
                  </a:solidFill>
                </a:rPr>
                <a:t>LUMO</a:t>
              </a:r>
              <a:r>
                <a:rPr lang="en-US" sz="1600" dirty="0">
                  <a:solidFill>
                    <a:schemeClr val="tx1"/>
                  </a:solidFill>
                </a:rPr>
                <a:t> 	</a:t>
              </a:r>
              <a:r>
                <a:rPr lang="en-US" sz="1600" dirty="0" err="1">
                  <a:solidFill>
                    <a:schemeClr val="tx1"/>
                  </a:solidFill>
                </a:rPr>
                <a:t>electronegativity</a:t>
              </a:r>
              <a:r>
                <a:rPr lang="en-US" sz="1600" dirty="0">
                  <a:solidFill>
                    <a:schemeClr val="tx1"/>
                  </a:solidFill>
                </a:rPr>
                <a:t>    hardness 	  dipole    log D</a:t>
              </a:r>
              <a:r>
                <a:rPr lang="en-US" sz="1600" baseline="-25000" dirty="0">
                  <a:solidFill>
                    <a:schemeClr val="tx1"/>
                  </a:solidFill>
                </a:rPr>
                <a:t>7.4</a:t>
              </a:r>
              <a:r>
                <a:rPr lang="en-US" sz="1600" dirty="0">
                  <a:solidFill>
                    <a:schemeClr val="tx1"/>
                  </a:solidFill>
                </a:rPr>
                <a:t> 	# H-bond </a:t>
              </a:r>
              <a:r>
                <a:rPr lang="en-US" sz="1600" dirty="0" err="1">
                  <a:solidFill>
                    <a:schemeClr val="tx1"/>
                  </a:solidFill>
                </a:rPr>
                <a:t>accep</a:t>
              </a:r>
              <a:r>
                <a:rPr lang="en-US" sz="1600" dirty="0">
                  <a:solidFill>
                    <a:schemeClr val="tx1"/>
                  </a:solidFill>
                </a:rPr>
                <a:t>/donor</a:t>
              </a:r>
            </a:p>
            <a:p>
              <a:pPr>
                <a:defRPr/>
              </a:pPr>
              <a:endParaRPr dirty="0">
                <a:solidFill>
                  <a:schemeClr val="tx1"/>
                </a:solidFill>
              </a:endParaRPr>
            </a:p>
          </p:txBody>
        </p:sp>
        <p:sp>
          <p:nvSpPr>
            <p:cNvPr id="9" name="TextBox 8"/>
            <p:cNvSpPr txBox="1"/>
            <p:nvPr/>
          </p:nvSpPr>
          <p:spPr>
            <a:xfrm>
              <a:off x="1828800" y="1159813"/>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828800" y="1207939"/>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grpSp>
    </p:spTree>
    <p:extLst>
      <p:ext uri="{BB962C8B-B14F-4D97-AF65-F5344CB8AC3E}">
        <p14:creationId xmlns:p14="http://schemas.microsoft.com/office/powerpoint/2010/main" val="23461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7666231" y="4488146"/>
            <a:ext cx="2786425" cy="2034533"/>
          </a:xfrm>
          <a:prstGeom prst="rect">
            <a:avLst/>
          </a:prstGeom>
        </p:spPr>
      </p:pic>
      <p:sp>
        <p:nvSpPr>
          <p:cNvPr id="23" name="Rectangle 22"/>
          <p:cNvSpPr/>
          <p:nvPr/>
        </p:nvSpPr>
        <p:spPr bwMode="auto">
          <a:xfrm>
            <a:off x="1711891" y="6340555"/>
            <a:ext cx="1464139" cy="497694"/>
          </a:xfrm>
          <a:prstGeom prst="rect">
            <a:avLst/>
          </a:prstGeom>
          <a:solidFill>
            <a:srgbClr val="FFFFFF"/>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graphicFrame>
        <p:nvGraphicFramePr>
          <p:cNvPr id="4" name="Content Placeholder 3"/>
          <p:cNvGraphicFramePr>
            <a:graphicFrameLocks noGrp="1"/>
          </p:cNvGraphicFramePr>
          <p:nvPr>
            <p:ph idx="1"/>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7"/>
          <p:cNvGrpSpPr>
            <a:grpSpLocks/>
          </p:cNvGrpSpPr>
          <p:nvPr/>
        </p:nvGrpSpPr>
        <p:grpSpPr bwMode="auto">
          <a:xfrm>
            <a:off x="7814844" y="1212482"/>
            <a:ext cx="3101975" cy="3038475"/>
            <a:chOff x="1819" y="9634"/>
            <a:chExt cx="4885" cy="4784"/>
          </a:xfrm>
        </p:grpSpPr>
        <p:sp>
          <p:nvSpPr>
            <p:cNvPr id="6" name="AutoShape 8"/>
            <p:cNvSpPr>
              <a:spLocks noChangeArrowheads="1"/>
            </p:cNvSpPr>
            <p:nvPr/>
          </p:nvSpPr>
          <p:spPr bwMode="auto">
            <a:xfrm>
              <a:off x="4664" y="9634"/>
              <a:ext cx="1740" cy="3495"/>
            </a:xfrm>
            <a:prstGeom prst="curvedLeftArrow">
              <a:avLst>
                <a:gd name="adj1" fmla="val 40172"/>
                <a:gd name="adj2" fmla="val 80345"/>
                <a:gd name="adj3" fmla="val 33333"/>
              </a:avLst>
            </a:prstGeom>
            <a:gradFill rotWithShape="0">
              <a:gsLst>
                <a:gs pos="0">
                  <a:srgbClr val="4F81BD"/>
                </a:gs>
                <a:gs pos="100000">
                  <a:srgbClr val="4F81BD">
                    <a:gamma/>
                    <a:shade val="46275"/>
                    <a:invGamma/>
                  </a:srgbClr>
                </a:gs>
              </a:gsLst>
              <a:lin ang="5400000" scaled="1"/>
            </a:gradFill>
            <a:ln w="9525">
              <a:solidFill>
                <a:srgbClr val="1F497D"/>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noChangeArrowheads="1"/>
            </p:cNvSpPr>
            <p:nvPr/>
          </p:nvSpPr>
          <p:spPr bwMode="auto">
            <a:xfrm>
              <a:off x="2107" y="9634"/>
              <a:ext cx="1710" cy="3495"/>
            </a:xfrm>
            <a:prstGeom prst="curvedRightArrow">
              <a:avLst>
                <a:gd name="adj1" fmla="val 40877"/>
                <a:gd name="adj2" fmla="val 81754"/>
                <a:gd name="adj3" fmla="val 33333"/>
              </a:avLst>
            </a:prstGeom>
            <a:gradFill rotWithShape="0">
              <a:gsLst>
                <a:gs pos="0">
                  <a:srgbClr val="C0504D"/>
                </a:gs>
                <a:gs pos="100000">
                  <a:srgbClr val="C0504D">
                    <a:gamma/>
                    <a:shade val="46275"/>
                    <a:invGamma/>
                  </a:srgbClr>
                </a:gs>
              </a:gsLst>
              <a:lin ang="5400000" scaled="1"/>
            </a:gra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2445" y="9723"/>
              <a:ext cx="14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Acidic substance</a:t>
              </a:r>
              <a:endParaRPr lang="en-US" dirty="0">
                <a:latin typeface="Arial" pitchFamily="34" charset="0"/>
                <a:cs typeface="Arial" pitchFamily="34" charset="0"/>
              </a:endParaRPr>
            </a:p>
          </p:txBody>
        </p:sp>
        <p:sp>
          <p:nvSpPr>
            <p:cNvPr id="9" name="Text Box 11"/>
            <p:cNvSpPr txBox="1">
              <a:spLocks noChangeArrowheads="1"/>
            </p:cNvSpPr>
            <p:nvPr/>
          </p:nvSpPr>
          <p:spPr bwMode="auto">
            <a:xfrm>
              <a:off x="1819" y="1034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pKa&lt;7</a:t>
              </a:r>
            </a:p>
            <a:p>
              <a:pPr fontAlgn="base">
                <a:spcBef>
                  <a:spcPct val="0"/>
                </a:spcBef>
                <a:spcAft>
                  <a:spcPct val="0"/>
                </a:spcAft>
              </a:pPr>
              <a:endParaRPr lang="en-US">
                <a:latin typeface="Arial" pitchFamily="34" charset="0"/>
                <a:cs typeface="Arial" pitchFamily="34" charset="0"/>
              </a:endParaRPr>
            </a:p>
          </p:txBody>
        </p:sp>
        <p:sp>
          <p:nvSpPr>
            <p:cNvPr id="10" name="Text Box 12"/>
            <p:cNvSpPr txBox="1">
              <a:spLocks noChangeArrowheads="1"/>
            </p:cNvSpPr>
            <p:nvPr/>
          </p:nvSpPr>
          <p:spPr bwMode="auto">
            <a:xfrm>
              <a:off x="2235" y="11899"/>
              <a:ext cx="1499"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1" name="Text Box 13"/>
            <p:cNvSpPr txBox="1">
              <a:spLocks noChangeArrowheads="1"/>
            </p:cNvSpPr>
            <p:nvPr/>
          </p:nvSpPr>
          <p:spPr bwMode="auto">
            <a:xfrm>
              <a:off x="4604" y="9723"/>
              <a:ext cx="1410"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Basic substance</a:t>
              </a:r>
              <a:endParaRPr lang="en-US" dirty="0">
                <a:latin typeface="Arial" pitchFamily="34" charset="0"/>
                <a:cs typeface="Arial" pitchFamily="34" charset="0"/>
              </a:endParaRPr>
            </a:p>
          </p:txBody>
        </p:sp>
        <p:sp>
          <p:nvSpPr>
            <p:cNvPr id="12" name="Text Box 14"/>
            <p:cNvSpPr txBox="1">
              <a:spLocks noChangeArrowheads="1"/>
            </p:cNvSpPr>
            <p:nvPr/>
          </p:nvSpPr>
          <p:spPr bwMode="auto">
            <a:xfrm>
              <a:off x="5427" y="1031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pKa&gt;7</a:t>
              </a:r>
            </a:p>
            <a:p>
              <a:pPr fontAlgn="base">
                <a:spcBef>
                  <a:spcPct val="0"/>
                </a:spcBef>
                <a:spcAft>
                  <a:spcPct val="0"/>
                </a:spcAft>
              </a:pPr>
              <a:endParaRPr lang="en-US">
                <a:latin typeface="Arial" pitchFamily="34" charset="0"/>
                <a:cs typeface="Arial" pitchFamily="34" charset="0"/>
              </a:endParaRPr>
            </a:p>
          </p:txBody>
        </p:sp>
        <p:sp>
          <p:nvSpPr>
            <p:cNvPr id="13" name="Text Box 15"/>
            <p:cNvSpPr txBox="1">
              <a:spLocks noChangeArrowheads="1"/>
            </p:cNvSpPr>
            <p:nvPr/>
          </p:nvSpPr>
          <p:spPr bwMode="auto">
            <a:xfrm>
              <a:off x="4780" y="11959"/>
              <a:ext cx="1234"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4" name="Text Box 16"/>
            <p:cNvSpPr txBox="1">
              <a:spLocks noChangeArrowheads="1"/>
            </p:cNvSpPr>
            <p:nvPr/>
          </p:nvSpPr>
          <p:spPr bwMode="auto">
            <a:xfrm>
              <a:off x="3734" y="12064"/>
              <a:ext cx="964" cy="566"/>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1100">
                  <a:latin typeface="Calibri" pitchFamily="34" charset="0"/>
                  <a:cs typeface="Arial" pitchFamily="34" charset="0"/>
                </a:rPr>
                <a:t>Lipid soluble</a:t>
              </a:r>
              <a:endParaRPr lang="en-US">
                <a:latin typeface="Arial" pitchFamily="34" charset="0"/>
                <a:cs typeface="Arial" pitchFamily="34" charset="0"/>
              </a:endParaRPr>
            </a:p>
          </p:txBody>
        </p:sp>
        <p:sp>
          <p:nvSpPr>
            <p:cNvPr id="15" name="AutoShape 17"/>
            <p:cNvSpPr>
              <a:spLocks noChangeArrowheads="1"/>
            </p:cNvSpPr>
            <p:nvPr/>
          </p:nvSpPr>
          <p:spPr bwMode="auto">
            <a:xfrm>
              <a:off x="4124" y="12663"/>
              <a:ext cx="165" cy="735"/>
            </a:xfrm>
            <a:prstGeom prst="downArrow">
              <a:avLst>
                <a:gd name="adj1" fmla="val 50000"/>
                <a:gd name="adj2" fmla="val 111364"/>
              </a:avLst>
            </a:prstGeom>
            <a:solidFill>
              <a:srgbClr val="4E6128"/>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Text Box 18"/>
            <p:cNvSpPr txBox="1">
              <a:spLocks noChangeArrowheads="1"/>
            </p:cNvSpPr>
            <p:nvPr/>
          </p:nvSpPr>
          <p:spPr bwMode="auto">
            <a:xfrm>
              <a:off x="3209" y="13398"/>
              <a:ext cx="2010" cy="1020"/>
            </a:xfrm>
            <a:prstGeom prst="rect">
              <a:avLst/>
            </a:prstGeom>
            <a:solidFill>
              <a:srgbClr val="9BBB59"/>
            </a:solidFill>
            <a:ln w="38100">
              <a:solidFill>
                <a:srgbClr val="F2F2F2"/>
              </a:solid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Absorbed across intestine membrane intoblood</a:t>
              </a:r>
              <a:endParaRPr lang="en-US">
                <a:latin typeface="Arial" pitchFamily="34" charset="0"/>
                <a:cs typeface="Arial" pitchFamily="34" charset="0"/>
              </a:endParaRPr>
            </a:p>
          </p:txBody>
        </p:sp>
        <p:sp>
          <p:nvSpPr>
            <p:cNvPr id="17" name="Text Box 19"/>
            <p:cNvSpPr txBox="1">
              <a:spLocks noChangeArrowheads="1"/>
            </p:cNvSpPr>
            <p:nvPr/>
          </p:nvSpPr>
          <p:spPr bwMode="auto">
            <a:xfrm>
              <a:off x="3779" y="9634"/>
              <a:ext cx="870" cy="706"/>
            </a:xfrm>
            <a:prstGeom prst="rect">
              <a:avLst/>
            </a:prstGeom>
            <a:solidFill>
              <a:srgbClr val="FFFFFF"/>
            </a:solidFill>
            <a:ln w="9525">
              <a:solidFill>
                <a:srgbClr val="000000"/>
              </a:solidFill>
              <a:miter lim="800000"/>
              <a:headEnd/>
              <a:tailEnd/>
            </a:ln>
          </p:spPr>
          <p:txBody>
            <a:bodyPr vert="horz" wrap="square" lIns="0" tIns="45720" rIns="0" bIns="45720" numCol="1" anchor="ctr"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Chemical</a:t>
              </a:r>
              <a:endParaRPr lang="en-US">
                <a:latin typeface="Arial" pitchFamily="34" charset="0"/>
                <a:cs typeface="Arial" pitchFamily="34" charset="0"/>
              </a:endParaRPr>
            </a:p>
          </p:txBody>
        </p:sp>
      </p:grpSp>
      <p:pic>
        <p:nvPicPr>
          <p:cNvPr id="20" name="Picture 19" descr="Image 1 - HumanEYE_anatomy.jpg"/>
          <p:cNvPicPr>
            <a:picLocks noChangeAspect="1"/>
          </p:cNvPicPr>
          <p:nvPr/>
        </p:nvPicPr>
        <p:blipFill>
          <a:blip r:embed="rId9"/>
          <a:srcRect l="25946" t="4898"/>
          <a:stretch>
            <a:fillRect/>
          </a:stretch>
        </p:blipFill>
        <p:spPr>
          <a:xfrm>
            <a:off x="2162021" y="1275728"/>
            <a:ext cx="2509040" cy="2133600"/>
          </a:xfrm>
          <a:prstGeom prst="rect">
            <a:avLst/>
          </a:prstGeom>
        </p:spPr>
      </p:pic>
      <p:cxnSp>
        <p:nvCxnSpPr>
          <p:cNvPr id="21" name="Straight Connector 2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pic>
        <p:nvPicPr>
          <p:cNvPr id="25" name="Picture 24"/>
          <p:cNvPicPr>
            <a:picLocks noChangeAspect="1"/>
          </p:cNvPicPr>
          <p:nvPr/>
        </p:nvPicPr>
        <p:blipFill rotWithShape="1">
          <a:blip r:embed="rId10"/>
          <a:srcRect t="14759"/>
          <a:stretch/>
        </p:blipFill>
        <p:spPr>
          <a:xfrm>
            <a:off x="2210203" y="4349934"/>
            <a:ext cx="1526377" cy="2258518"/>
          </a:xfrm>
          <a:prstGeom prst="rect">
            <a:avLst/>
          </a:prstGeom>
        </p:spPr>
      </p:pic>
    </p:spTree>
    <p:extLst>
      <p:ext uri="{BB962C8B-B14F-4D97-AF65-F5344CB8AC3E}">
        <p14:creationId xmlns:p14="http://schemas.microsoft.com/office/powerpoint/2010/main" val="1609025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82000" y="4419600"/>
            <a:ext cx="36576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solidFill>
                  <a:srgbClr val="C00000"/>
                </a:solidFill>
                <a:sym typeface="Symbol" panose="05050102010706020507" pitchFamily="18" charset="2"/>
              </a:rPr>
              <a:t> </a:t>
            </a:r>
            <a:r>
              <a:rPr lang="en-US">
                <a:solidFill>
                  <a:srgbClr val="C00000"/>
                </a:solidFill>
              </a:rPr>
              <a:t>molecular </a:t>
            </a:r>
            <a:r>
              <a:rPr lang="en-US" dirty="0">
                <a:solidFill>
                  <a:srgbClr val="C00000"/>
                </a:solidFill>
              </a:rPr>
              <a:t>size &lt; 400 </a:t>
            </a:r>
            <a:r>
              <a:rPr lang="en-US" dirty="0" err="1">
                <a:solidFill>
                  <a:srgbClr val="C00000"/>
                </a:solidFill>
              </a:rPr>
              <a:t>Da</a:t>
            </a:r>
            <a:endParaRPr lang="en-US" dirty="0">
              <a:solidFill>
                <a:srgbClr val="C00000"/>
              </a:solidFill>
            </a:endParaRPr>
          </a:p>
          <a:p>
            <a:r>
              <a:rPr lang="en-US">
                <a:solidFill>
                  <a:srgbClr val="C00000"/>
                </a:solidFill>
                <a:sym typeface="Symbol" panose="05050102010706020507" pitchFamily="18" charset="2"/>
              </a:rPr>
              <a:t> </a:t>
            </a:r>
            <a:r>
              <a:rPr lang="en-US">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0 - 6</a:t>
            </a:r>
            <a:endParaRPr lang="en-US" baseline="-25000" dirty="0">
              <a:solidFill>
                <a:srgbClr val="C00000"/>
              </a:solidFill>
            </a:endParaRPr>
          </a:p>
          <a:p>
            <a:r>
              <a:rPr lang="en-US">
                <a:solidFill>
                  <a:srgbClr val="C00000"/>
                </a:solidFill>
                <a:sym typeface="Symbol" panose="05050102010706020507" pitchFamily="18" charset="2"/>
              </a:rPr>
              <a:t> </a:t>
            </a:r>
            <a:r>
              <a:rPr lang="en-US">
                <a:solidFill>
                  <a:srgbClr val="C00000"/>
                </a:solidFill>
              </a:rPr>
              <a:t>presence </a:t>
            </a:r>
            <a:r>
              <a:rPr lang="en-US" dirty="0">
                <a:solidFill>
                  <a:srgbClr val="C00000"/>
                </a:solidFill>
              </a:rPr>
              <a:t>of solvents</a:t>
            </a:r>
          </a:p>
          <a:p>
            <a:r>
              <a:rPr lang="en-US">
                <a:solidFill>
                  <a:srgbClr val="C00000"/>
                </a:solidFill>
                <a:sym typeface="Symbol" panose="05050102010706020507" pitchFamily="18" charset="2"/>
              </a:rPr>
              <a:t> </a:t>
            </a:r>
            <a:r>
              <a:rPr lang="en-US">
                <a:solidFill>
                  <a:srgbClr val="C00000"/>
                </a:solidFill>
              </a:rPr>
              <a:t>ionization </a:t>
            </a:r>
            <a:r>
              <a:rPr lang="en-US" dirty="0">
                <a:solidFill>
                  <a:srgbClr val="C00000"/>
                </a:solidFill>
              </a:rPr>
              <a:t>(polar, ionized)</a:t>
            </a:r>
          </a:p>
        </p:txBody>
      </p:sp>
      <p:sp>
        <p:nvSpPr>
          <p:cNvPr id="22" name="Rectangle 21"/>
          <p:cNvSpPr/>
          <p:nvPr/>
        </p:nvSpPr>
        <p:spPr>
          <a:xfrm>
            <a:off x="6629400" y="1260836"/>
            <a:ext cx="305542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solidFill>
                  <a:srgbClr val="C00000"/>
                </a:solidFill>
                <a:sym typeface="Symbol" panose="05050102010706020507" pitchFamily="18" charset="2"/>
              </a:rPr>
              <a:t> </a:t>
            </a:r>
            <a:r>
              <a:rPr lang="en-US">
                <a:solidFill>
                  <a:srgbClr val="C00000"/>
                </a:solidFill>
              </a:rPr>
              <a:t>molecular </a:t>
            </a:r>
            <a:r>
              <a:rPr lang="en-US" dirty="0">
                <a:solidFill>
                  <a:srgbClr val="C00000"/>
                </a:solidFill>
              </a:rPr>
              <a:t>size &lt; 500 </a:t>
            </a:r>
            <a:r>
              <a:rPr lang="en-US" dirty="0" err="1">
                <a:solidFill>
                  <a:srgbClr val="C00000"/>
                </a:solidFill>
              </a:rPr>
              <a:t>Da</a:t>
            </a:r>
            <a:endParaRPr lang="en-US" dirty="0">
              <a:solidFill>
                <a:srgbClr val="C00000"/>
              </a:solidFill>
            </a:endParaRPr>
          </a:p>
          <a:p>
            <a:r>
              <a:rPr lang="en-US">
                <a:solidFill>
                  <a:srgbClr val="C00000"/>
                </a:solidFill>
                <a:sym typeface="Symbol" panose="05050102010706020507" pitchFamily="18" charset="2"/>
              </a:rPr>
              <a:t> </a:t>
            </a:r>
            <a:r>
              <a:rPr lang="en-US">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0 - 5</a:t>
            </a:r>
            <a:endParaRPr lang="en-US" baseline="-25000" dirty="0">
              <a:solidFill>
                <a:srgbClr val="C00000"/>
              </a:solidFill>
            </a:endParaRPr>
          </a:p>
          <a:p>
            <a:r>
              <a:rPr lang="en-US">
                <a:solidFill>
                  <a:srgbClr val="C00000"/>
                </a:solidFill>
                <a:sym typeface="Symbol" panose="05050102010706020507" pitchFamily="18" charset="2"/>
              </a:rPr>
              <a:t> </a:t>
            </a:r>
            <a:r>
              <a:rPr lang="en-US">
                <a:solidFill>
                  <a:srgbClr val="C00000"/>
                </a:solidFill>
              </a:rPr>
              <a:t>Non-ionization </a:t>
            </a:r>
            <a:r>
              <a:rPr lang="en-US" dirty="0">
                <a:solidFill>
                  <a:srgbClr val="C00000"/>
                </a:solidFill>
              </a:rPr>
              <a:t>at GI pH</a:t>
            </a:r>
          </a:p>
        </p:txBody>
      </p:sp>
      <p:sp>
        <p:nvSpPr>
          <p:cNvPr id="23" name="Rectangle 22"/>
          <p:cNvSpPr/>
          <p:nvPr/>
        </p:nvSpPr>
        <p:spPr>
          <a:xfrm>
            <a:off x="457200" y="4922837"/>
            <a:ext cx="4299253"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solidFill>
                  <a:srgbClr val="C00000"/>
                </a:solidFill>
                <a:sym typeface="Symbol" panose="05050102010706020507" pitchFamily="18" charset="2"/>
              </a:rPr>
              <a:t> </a:t>
            </a:r>
            <a:r>
              <a:rPr lang="en-US">
                <a:solidFill>
                  <a:srgbClr val="C00000"/>
                </a:solidFill>
              </a:rPr>
              <a:t>particle </a:t>
            </a:r>
            <a:r>
              <a:rPr lang="en-US" dirty="0">
                <a:solidFill>
                  <a:srgbClr val="C00000"/>
                </a:solidFill>
              </a:rPr>
              <a:t>size &lt; 5um</a:t>
            </a:r>
          </a:p>
          <a:p>
            <a:r>
              <a:rPr lang="en-US">
                <a:solidFill>
                  <a:srgbClr val="C00000"/>
                </a:solidFill>
                <a:sym typeface="Symbol" panose="05050102010706020507" pitchFamily="18" charset="2"/>
              </a:rPr>
              <a:t> </a:t>
            </a:r>
            <a:r>
              <a:rPr lang="en-US">
                <a:solidFill>
                  <a:srgbClr val="C00000"/>
                </a:solidFill>
              </a:rPr>
              <a:t>molecular </a:t>
            </a:r>
            <a:r>
              <a:rPr lang="en-US" dirty="0">
                <a:solidFill>
                  <a:srgbClr val="C00000"/>
                </a:solidFill>
              </a:rPr>
              <a:t>size &lt; 400 </a:t>
            </a:r>
            <a:r>
              <a:rPr lang="en-US" dirty="0" err="1">
                <a:solidFill>
                  <a:srgbClr val="C00000"/>
                </a:solidFill>
              </a:rPr>
              <a:t>Da</a:t>
            </a:r>
            <a:endParaRPr lang="en-US" dirty="0">
              <a:solidFill>
                <a:srgbClr val="C00000"/>
              </a:solidFill>
            </a:endParaRPr>
          </a:p>
          <a:p>
            <a:r>
              <a:rPr lang="en-US">
                <a:solidFill>
                  <a:srgbClr val="C00000"/>
                </a:solidFill>
                <a:sym typeface="Symbol" panose="05050102010706020507" pitchFamily="18" charset="2"/>
              </a:rPr>
              <a:t> </a:t>
            </a:r>
            <a:r>
              <a:rPr lang="en-US">
                <a:solidFill>
                  <a:srgbClr val="C00000"/>
                </a:solidFill>
              </a:rPr>
              <a:t>vapor </a:t>
            </a:r>
            <a:r>
              <a:rPr lang="en-US" dirty="0">
                <a:solidFill>
                  <a:srgbClr val="C00000"/>
                </a:solidFill>
              </a:rPr>
              <a:t>pressure &lt; 0.001 mmHg</a:t>
            </a:r>
          </a:p>
        </p:txBody>
      </p:sp>
      <p:sp>
        <p:nvSpPr>
          <p:cNvPr id="24" name="Rectangle 23"/>
          <p:cNvSpPr/>
          <p:nvPr/>
        </p:nvSpPr>
        <p:spPr>
          <a:xfrm>
            <a:off x="1447800" y="1664437"/>
            <a:ext cx="33086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solidFill>
                  <a:srgbClr val="C00000"/>
                </a:solidFill>
                <a:sym typeface="Symbol" panose="05050102010706020507" pitchFamily="18" charset="2"/>
              </a:rPr>
              <a:t> </a:t>
            </a:r>
            <a:r>
              <a:rPr lang="en-US">
                <a:solidFill>
                  <a:srgbClr val="C00000"/>
                </a:solidFill>
              </a:rPr>
              <a:t>water </a:t>
            </a:r>
            <a:r>
              <a:rPr lang="en-US" dirty="0">
                <a:solidFill>
                  <a:srgbClr val="C00000"/>
                </a:solidFill>
              </a:rPr>
              <a:t>solubility molecular size</a:t>
            </a:r>
          </a:p>
          <a:p>
            <a:r>
              <a:rPr lang="en-US">
                <a:solidFill>
                  <a:srgbClr val="C00000"/>
                </a:solidFill>
                <a:sym typeface="Symbol" panose="05050102010706020507" pitchFamily="18" charset="2"/>
              </a:rPr>
              <a:t> </a:t>
            </a:r>
            <a:r>
              <a:rPr lang="en-US">
                <a:solidFill>
                  <a:srgbClr val="C00000"/>
                </a:solidFill>
              </a:rPr>
              <a:t>vapor </a:t>
            </a:r>
            <a:r>
              <a:rPr lang="en-US" dirty="0">
                <a:solidFill>
                  <a:srgbClr val="C00000"/>
                </a:solidFill>
              </a:rPr>
              <a:t>pressure &lt; 0.001 mmHg</a:t>
            </a:r>
          </a:p>
        </p:txBody>
      </p:sp>
      <p:sp>
        <p:nvSpPr>
          <p:cNvPr id="8" name="Rectangle 7"/>
          <p:cNvSpPr/>
          <p:nvPr/>
        </p:nvSpPr>
        <p:spPr>
          <a:xfrm>
            <a:off x="76200" y="6546114"/>
            <a:ext cx="7315200" cy="307777"/>
          </a:xfrm>
          <a:prstGeom prst="rect">
            <a:avLst/>
          </a:prstGeom>
        </p:spPr>
        <p:txBody>
          <a:bodyPr wrap="square">
            <a:spAutoFit/>
          </a:bodyPr>
          <a:lstStyle/>
          <a:p>
            <a:r>
              <a:rPr lang="en-US" sz="1400">
                <a:latin typeface="Arial" panose="020B0604020202020204" pitchFamily="34" charset="0"/>
                <a:cs typeface="Arial" panose="020B0604020202020204" pitchFamily="34" charset="0"/>
              </a:rPr>
              <a:t>Voutchkova </a:t>
            </a:r>
            <a:r>
              <a:rPr lang="en-US" sz="1400" i="1">
                <a:latin typeface="Arial" panose="020B0604020202020204" pitchFamily="34" charset="0"/>
                <a:cs typeface="Arial" panose="020B0604020202020204" pitchFamily="34" charset="0"/>
              </a:rPr>
              <a:t>et al.</a:t>
            </a:r>
            <a:r>
              <a:rPr lang="en-US" sz="140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Chem. Rev.</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2010</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110</a:t>
            </a:r>
            <a:r>
              <a:rPr lang="en-US" sz="1400">
                <a:latin typeface="Arial" panose="020B0604020202020204" pitchFamily="34" charset="0"/>
                <a:cs typeface="Arial" panose="020B0604020202020204" pitchFamily="34" charset="0"/>
              </a:rPr>
              <a:t>, 5845.</a:t>
            </a:r>
            <a:endParaRPr lang="en-US" sz="14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graphicFrame>
        <p:nvGraphicFramePr>
          <p:cNvPr id="12" name="Content Placeholder 3"/>
          <p:cNvGraphicFramePr>
            <a:graphicFrameLocks/>
          </p:cNvGraphicFramePr>
          <p:nvPr>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050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905" y="1292701"/>
            <a:ext cx="5896803" cy="1462113"/>
          </a:xfrm>
        </p:spPr>
        <p:txBody>
          <a:bodyPr>
            <a:noAutofit/>
          </a:bodyPr>
          <a:lstStyle/>
          <a:p>
            <a:pPr marL="0" indent="0" algn="ctr">
              <a:buNone/>
            </a:pPr>
            <a:r>
              <a:rPr lang="en-US" sz="2400" dirty="0">
                <a:latin typeface="+mn-lt"/>
              </a:rPr>
              <a:t>Educational game based on ADME and scientific data for surfactants to make connection between </a:t>
            </a:r>
            <a:r>
              <a:rPr lang="en-US" sz="2400" dirty="0" err="1">
                <a:latin typeface="+mn-lt"/>
              </a:rPr>
              <a:t>physico</a:t>
            </a:r>
            <a:r>
              <a:rPr lang="en-US" sz="2400" dirty="0">
                <a:latin typeface="+mn-lt"/>
              </a:rPr>
              <a:t>-chemical properties and health.</a:t>
            </a:r>
          </a:p>
          <a:p>
            <a:pPr marL="0" indent="0" algn="ctr">
              <a:buNone/>
            </a:pPr>
            <a:endParaRPr lang="en-US" sz="2400" dirty="0">
              <a:latin typeface="+mn-lt"/>
            </a:endParaRP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862963"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427797" y="163924"/>
            <a:ext cx="11336437" cy="707886"/>
          </a:xfrm>
          <a:prstGeom prst="rect">
            <a:avLst/>
          </a:prstGeom>
        </p:spPr>
        <p:txBody>
          <a:bodyPr wrap="none">
            <a:spAutoFit/>
          </a:bodyPr>
          <a:lstStyle/>
          <a:p>
            <a:pPr algn="ctr"/>
            <a:r>
              <a:rPr lang="en-US" sz="4000" b="1" dirty="0"/>
              <a:t>For Additional Practice: 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550223"/>
            <a:ext cx="592636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Courtesy of Molecular Design Research Network and Dr. </a:t>
            </a:r>
            <a:r>
              <a:rPr lang="en-US" sz="1400">
                <a:latin typeface="Arial" panose="020B0604020202020204" pitchFamily="34" charset="0"/>
                <a:cs typeface="Arial" panose="020B0604020202020204" pitchFamily="34" charset="0"/>
              </a:rPr>
              <a:t>Karolina Mellor</a:t>
            </a:r>
          </a:p>
        </p:txBody>
      </p:sp>
    </p:spTree>
    <p:extLst>
      <p:ext uri="{BB962C8B-B14F-4D97-AF65-F5344CB8AC3E}">
        <p14:creationId xmlns:p14="http://schemas.microsoft.com/office/powerpoint/2010/main" val="2019764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66218"/>
            <a:ext cx="10515600" cy="1325563"/>
          </a:xfrm>
        </p:spPr>
        <p:txBody>
          <a:bodyPr>
            <a:normAutofit/>
          </a:bodyPr>
          <a:lstStyle/>
          <a:p>
            <a:pPr algn="ctr"/>
            <a:r>
              <a:rPr lang="en-US" sz="4000" dirty="0">
                <a:latin typeface="+mn-lt"/>
              </a:rPr>
              <a:t>Approaches to Hazard Minimization through Molecular Design</a:t>
            </a:r>
          </a:p>
        </p:txBody>
      </p:sp>
    </p:spTree>
    <p:extLst>
      <p:ext uri="{BB962C8B-B14F-4D97-AF65-F5344CB8AC3E}">
        <p14:creationId xmlns:p14="http://schemas.microsoft.com/office/powerpoint/2010/main" val="1087966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8380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71952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7346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674100" y="5412880"/>
            <a:ext cx="311316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Chemists can control quite well</a:t>
            </a:r>
          </a:p>
        </p:txBody>
      </p:sp>
      <p:sp>
        <p:nvSpPr>
          <p:cNvPr id="3" name="TextBox 2"/>
          <p:cNvSpPr txBox="1"/>
          <p:nvPr/>
        </p:nvSpPr>
        <p:spPr>
          <a:xfrm>
            <a:off x="8507311" y="1447804"/>
            <a:ext cx="327826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Not well understood and </a:t>
            </a:r>
            <a:r>
              <a:rPr lang="en-US"/>
              <a:t>relatively complex</a:t>
            </a:r>
          </a:p>
        </p:txBody>
      </p:sp>
      <p:sp>
        <p:nvSpPr>
          <p:cNvPr id="4" name="Curved Up Arrow 3"/>
          <p:cNvSpPr/>
          <p:nvPr/>
        </p:nvSpPr>
        <p:spPr>
          <a:xfrm rot="6631514">
            <a:off x="8063556"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9118600" y="4533900"/>
            <a:ext cx="2987869" cy="369332"/>
          </a:xfrm>
          <a:prstGeom prst="rect">
            <a:avLst/>
          </a:prstGeom>
          <a:noFill/>
        </p:spPr>
        <p:txBody>
          <a:bodyPr wrap="none" rtlCol="0">
            <a:spAutoFit/>
          </a:bodyPr>
          <a:lstStyle/>
          <a:p>
            <a:r>
              <a:rPr lang="en-US" dirty="0"/>
              <a:t>That’s what we want to target</a:t>
            </a:r>
          </a:p>
        </p:txBody>
      </p:sp>
      <p:sp>
        <p:nvSpPr>
          <p:cNvPr id="31" name="Rectangle 30"/>
          <p:cNvSpPr/>
          <p:nvPr/>
        </p:nvSpPr>
        <p:spPr>
          <a:xfrm>
            <a:off x="1367985" y="16392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1066800" y="1905000"/>
            <a:ext cx="9767496" cy="4351338"/>
          </a:xfrm>
        </p:spPr>
        <p:txBody>
          <a:bodyPr>
            <a:noAutofit/>
          </a:bodyPr>
          <a:lstStyle/>
          <a:p>
            <a:pPr eaLnBrk="1" hangingPunct="1"/>
            <a:r>
              <a:rPr lang="en-US" altLang="en-US" sz="3200" dirty="0">
                <a:latin typeface="+mn-lt"/>
              </a:rPr>
              <a:t>The ability cause adverse consequence.</a:t>
            </a:r>
            <a:endParaRPr lang="en-US" altLang="en-US" sz="3200" b="1" dirty="0">
              <a:latin typeface="+mn-lt"/>
            </a:endParaRPr>
          </a:p>
          <a:p>
            <a:pPr eaLnBrk="1" hangingPunct="1"/>
            <a:endParaRPr lang="en-US" altLang="en-US" sz="3200" dirty="0">
              <a:latin typeface="+mn-lt"/>
            </a:endParaRPr>
          </a:p>
          <a:p>
            <a:pPr eaLnBrk="1" hangingPunct="1"/>
            <a:r>
              <a:rPr lang="en-US" altLang="en-US" sz="3200" dirty="0">
                <a:latin typeface="+mn-lt"/>
              </a:rPr>
              <a:t>What types of chemical hazards are there?</a:t>
            </a:r>
          </a:p>
          <a:p>
            <a:pPr lvl="1" eaLnBrk="1" hangingPunct="1"/>
            <a:r>
              <a:rPr lang="en-US" altLang="en-US" dirty="0">
                <a:latin typeface="+mn-lt"/>
              </a:rPr>
              <a:t>Global Hazards (global warming, acid rain, security threat, ozone depletion)</a:t>
            </a:r>
          </a:p>
          <a:p>
            <a:pPr lvl="1" eaLnBrk="1" hangingPunct="1"/>
            <a:r>
              <a:rPr lang="en-US" altLang="en-US" dirty="0">
                <a:latin typeface="+mn-lt"/>
              </a:rPr>
              <a:t>Physicochemical Hazards (</a:t>
            </a:r>
            <a:r>
              <a:rPr lang="en-US" altLang="en-US" dirty="0" err="1">
                <a:latin typeface="+mn-lt"/>
              </a:rPr>
              <a:t>explosivity</a:t>
            </a:r>
            <a:r>
              <a:rPr lang="en-US" altLang="en-US" dirty="0">
                <a:latin typeface="+mn-lt"/>
              </a:rPr>
              <a:t>, </a:t>
            </a:r>
            <a:r>
              <a:rPr lang="en-US" altLang="en-US" dirty="0" err="1">
                <a:latin typeface="+mn-lt"/>
              </a:rPr>
              <a:t>corrosivity</a:t>
            </a:r>
            <a:r>
              <a:rPr lang="en-US" altLang="en-US" dirty="0">
                <a:latin typeface="+mn-lt"/>
              </a:rPr>
              <a:t>, oxidizers/reducers)</a:t>
            </a:r>
          </a:p>
          <a:p>
            <a:pPr lvl="1" eaLnBrk="1" hangingPunct="1"/>
            <a:r>
              <a:rPr lang="en-US" altLang="en-US" dirty="0">
                <a:latin typeface="+mn-lt"/>
              </a:rPr>
              <a:t>Toxicological </a:t>
            </a:r>
          </a:p>
          <a:p>
            <a:pPr lvl="2"/>
            <a:r>
              <a:rPr lang="en-US" altLang="en-US" sz="2400" dirty="0">
                <a:latin typeface="+mn-lt"/>
              </a:rPr>
              <a:t>Environmental (aquatic toxicity, avian toxicity, mammalian toxicity)</a:t>
            </a:r>
          </a:p>
          <a:p>
            <a:pPr lvl="2"/>
            <a:r>
              <a:rPr lang="en-US" altLang="en-US" sz="2400" dirty="0">
                <a:latin typeface="+mn-lt"/>
              </a:rPr>
              <a:t>Human (e.g., carcinogenicity, neurotoxicity, hepatotoxicity, dermal toxicity)</a:t>
            </a:r>
          </a:p>
          <a:p>
            <a:pPr eaLnBrk="1" hangingPunct="1">
              <a:buFont typeface="Wingdings" charset="2"/>
              <a:buChar char="u"/>
            </a:pPr>
            <a:endParaRPr lang="en-US" altLang="en-US" sz="3200" dirty="0">
              <a:latin typeface="+mn-lt"/>
            </a:endParaRPr>
          </a:p>
        </p:txBody>
      </p:sp>
      <p:sp>
        <p:nvSpPr>
          <p:cNvPr id="4" name="Rectangle 3"/>
          <p:cNvSpPr/>
          <p:nvPr/>
        </p:nvSpPr>
        <p:spPr>
          <a:xfrm>
            <a:off x="5263618" y="163924"/>
            <a:ext cx="1664751" cy="707886"/>
          </a:xfrm>
          <a:prstGeom prst="rect">
            <a:avLst/>
          </a:prstGeom>
        </p:spPr>
        <p:txBody>
          <a:bodyPr wrap="none">
            <a:spAutoFit/>
          </a:bodyPr>
          <a:lstStyle/>
          <a:p>
            <a:pPr algn="ctr"/>
            <a:r>
              <a:rPr lang="en-US" sz="4000" b="1" dirty="0"/>
              <a:t>Hazard</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143000" y="2483820"/>
            <a:ext cx="9677400" cy="3276600"/>
          </a:xfrm>
        </p:spPr>
        <p:txBody>
          <a:bodyPr>
            <a:normAutofit/>
          </a:bodyPr>
          <a:lstStyle/>
          <a:p>
            <a:pPr marL="514350" indent="-514350">
              <a:spcBef>
                <a:spcPts val="1600"/>
              </a:spcBef>
              <a:buFont typeface="+mj-lt"/>
              <a:buAutoNum type="alphaUcPeriod"/>
            </a:pPr>
            <a:r>
              <a:rPr lang="en-US" dirty="0">
                <a:latin typeface="+mn-lt"/>
              </a:rPr>
              <a:t>Elimination of the molecular initiating event that activates pathway</a:t>
            </a:r>
          </a:p>
          <a:p>
            <a:pPr marL="514350" indent="-514350">
              <a:spcBef>
                <a:spcPts val="1600"/>
              </a:spcBef>
              <a:buFont typeface="+mj-lt"/>
              <a:buAutoNum type="alphaUcPeriod"/>
            </a:pPr>
            <a:r>
              <a:rPr lang="en-US" dirty="0">
                <a:latin typeface="+mn-lt"/>
              </a:rPr>
              <a:t> Changing reactive functional groups</a:t>
            </a:r>
          </a:p>
          <a:p>
            <a:pPr marL="514350" indent="-514350">
              <a:spcBef>
                <a:spcPts val="1600"/>
              </a:spcBef>
              <a:buFont typeface="+mj-lt"/>
              <a:buAutoNum type="alphaUcPeriod"/>
            </a:pPr>
            <a:r>
              <a:rPr lang="en-US" dirty="0">
                <a:latin typeface="+mn-lt"/>
              </a:rPr>
              <a:t> Reducing or eliminating bioavailability</a:t>
            </a:r>
          </a:p>
          <a:p>
            <a:pPr marL="514350" indent="-514350">
              <a:spcBef>
                <a:spcPts val="1600"/>
              </a:spcBef>
              <a:buFont typeface="+mj-lt"/>
              <a:buAutoNum type="alphaUcPeriod"/>
            </a:pPr>
            <a:r>
              <a:rPr lang="en-US" dirty="0">
                <a:latin typeface="+mn-lt"/>
              </a:rPr>
              <a:t> Reduction of need for associated hazardous substances</a:t>
            </a:r>
          </a:p>
          <a:p>
            <a:pPr marL="514350" indent="-514350">
              <a:spcBef>
                <a:spcPts val="1600"/>
              </a:spcBef>
              <a:buFont typeface="+mj-lt"/>
              <a:buAutoNum type="alphaUcPeriod"/>
            </a:pPr>
            <a:r>
              <a:rPr lang="en-US" dirty="0">
                <a:latin typeface="+mn-lt"/>
              </a:rPr>
              <a:t> Design for End-of-Use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304800" y="1211380"/>
            <a:ext cx="11734800" cy="1168648"/>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Where the mechanistic pathway of action is known, molecular structures can </a:t>
            </a:r>
            <a:r>
              <a:rPr lang="en-US" sz="2400">
                <a:latin typeface="Arial" panose="020B0604020202020204" pitchFamily="34" charset="0"/>
                <a:cs typeface="Arial" panose="020B0604020202020204" pitchFamily="34" charset="0"/>
              </a:rPr>
              <a:t>be designed </a:t>
            </a:r>
            <a:r>
              <a:rPr lang="en-US" sz="2400" dirty="0">
                <a:latin typeface="Arial" panose="020B0604020202020204" pitchFamily="34" charset="0"/>
                <a:cs typeface="Arial" panose="020B0604020202020204" pitchFamily="34" charset="0"/>
              </a:rPr>
              <a:t>such that the </a:t>
            </a:r>
            <a:r>
              <a:rPr lang="en-US" sz="2400">
                <a:latin typeface="Arial" panose="020B0604020202020204" pitchFamily="34" charset="0"/>
                <a:cs typeface="Arial" panose="020B0604020202020204" pitchFamily="34" charset="0"/>
              </a:rPr>
              <a:t>necessary reactions </a:t>
            </a:r>
            <a:r>
              <a:rPr lang="en-US" sz="2400" dirty="0">
                <a:latin typeface="Arial" panose="020B0604020202020204" pitchFamily="34" charset="0"/>
                <a:cs typeface="Arial" panose="020B0604020202020204" pitchFamily="34" charset="0"/>
              </a:rPr>
              <a:t>are either </a:t>
            </a:r>
            <a:r>
              <a:rPr lang="en-US" sz="2400" b="1" dirty="0">
                <a:solidFill>
                  <a:srgbClr val="FF0000"/>
                </a:solidFill>
                <a:latin typeface="Arial" panose="020B0604020202020204" pitchFamily="34" charset="0"/>
                <a:cs typeface="Arial" panose="020B0604020202020204" pitchFamily="34" charset="0"/>
              </a:rPr>
              <a:t>impossible</a:t>
            </a:r>
            <a:r>
              <a:rPr lang="en-US" sz="2400" dirty="0">
                <a:latin typeface="Arial" panose="020B0604020202020204" pitchFamily="34" charset="0"/>
                <a:cs typeface="Arial" panose="020B0604020202020204" pitchFamily="34" charset="0"/>
              </a:rPr>
              <a:t> or </a:t>
            </a:r>
            <a:r>
              <a:rPr lang="en-US" sz="2400">
                <a:latin typeface="Arial" panose="020B0604020202020204" pitchFamily="34" charset="0"/>
                <a:cs typeface="Arial" panose="020B0604020202020204" pitchFamily="34" charset="0"/>
              </a:rPr>
              <a:t>highly </a:t>
            </a:r>
            <a:r>
              <a:rPr lang="en-US" sz="2400" b="1">
                <a:solidFill>
                  <a:srgbClr val="FF0000"/>
                </a:solidFill>
                <a:latin typeface="Arial" panose="020B0604020202020204" pitchFamily="34" charset="0"/>
                <a:cs typeface="Arial" panose="020B0604020202020204" pitchFamily="34" charset="0"/>
              </a:rPr>
              <a:t>disfavored</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resulting in </a:t>
            </a:r>
            <a:r>
              <a:rPr lang="en-US" sz="2400" b="1" dirty="0">
                <a:solidFill>
                  <a:srgbClr val="00B050"/>
                </a:solidFill>
                <a:latin typeface="Arial" panose="020B0604020202020204" pitchFamily="34" charset="0"/>
                <a:cs typeface="Arial" panose="020B0604020202020204" pitchFamily="34" charset="0"/>
              </a:rPr>
              <a:t>significant toxicity reduction</a:t>
            </a:r>
            <a:r>
              <a:rPr lang="en-US" sz="2400" dirty="0">
                <a:latin typeface="Arial" panose="020B0604020202020204" pitchFamily="34" charset="0"/>
                <a:cs typeface="Arial" panose="020B0604020202020204" pitchFamily="34" charset="0"/>
              </a:rPr>
              <a:t>.</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9A86E9B-C0D6-488C-A0AD-D6DDA5AA6A85}"/>
              </a:ext>
            </a:extLst>
          </p:cNvPr>
          <p:cNvSpPr/>
          <p:nvPr/>
        </p:nvSpPr>
        <p:spPr>
          <a:xfrm>
            <a:off x="1514583" y="3236151"/>
            <a:ext cx="9144000" cy="2590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4">
            <a:extLst>
              <a:ext uri="{FF2B5EF4-FFF2-40B4-BE49-F238E27FC236}">
                <a16:creationId xmlns:a16="http://schemas.microsoft.com/office/drawing/2014/main" id="{0E693D6C-C559-434B-9407-E6021573A84B}"/>
              </a:ext>
            </a:extLst>
          </p:cNvPr>
          <p:cNvSpPr txBox="1">
            <a:spLocks noChangeAspect="1" noChangeArrowheads="1"/>
          </p:cNvSpPr>
          <p:nvPr/>
        </p:nvSpPr>
        <p:spPr bwMode="auto">
          <a:xfrm>
            <a:off x="1743183" y="3998152"/>
            <a:ext cx="1219200" cy="9620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400" b="1" dirty="0">
              <a:solidFill>
                <a:schemeClr val="bg1"/>
              </a:solidFill>
            </a:endParaRPr>
          </a:p>
          <a:p>
            <a:pPr algn="ctr" eaLnBrk="1" hangingPunct="1"/>
            <a:r>
              <a:rPr lang="en-US" sz="1400" b="1" dirty="0">
                <a:solidFill>
                  <a:schemeClr val="bg1"/>
                </a:solidFill>
              </a:rPr>
              <a:t>Chemical</a:t>
            </a:r>
          </a:p>
          <a:p>
            <a:pPr algn="ctr" eaLnBrk="1" hangingPunct="1"/>
            <a:r>
              <a:rPr lang="en-US" sz="1400" b="1" dirty="0">
                <a:solidFill>
                  <a:schemeClr val="bg1"/>
                </a:solidFill>
              </a:rPr>
              <a:t>Properties</a:t>
            </a:r>
          </a:p>
          <a:p>
            <a:pPr algn="ctr" eaLnBrk="1" hangingPunct="1"/>
            <a:endParaRPr lang="en-US" sz="1400" b="1" dirty="0">
              <a:solidFill>
                <a:schemeClr val="bg1"/>
              </a:solidFill>
            </a:endParaRPr>
          </a:p>
        </p:txBody>
      </p:sp>
      <p:sp>
        <p:nvSpPr>
          <p:cNvPr id="8" name="Text Box 5">
            <a:extLst>
              <a:ext uri="{FF2B5EF4-FFF2-40B4-BE49-F238E27FC236}">
                <a16:creationId xmlns:a16="http://schemas.microsoft.com/office/drawing/2014/main" id="{240CABB7-7467-4350-AA38-B566A7F1D45D}"/>
              </a:ext>
            </a:extLst>
          </p:cNvPr>
          <p:cNvSpPr txBox="1">
            <a:spLocks noChangeAspect="1" noChangeArrowheads="1"/>
          </p:cNvSpPr>
          <p:nvPr/>
        </p:nvSpPr>
        <p:spPr bwMode="auto">
          <a:xfrm>
            <a:off x="3114783" y="3998152"/>
            <a:ext cx="1689100" cy="1304925"/>
          </a:xfrm>
          <a:prstGeom prst="rect">
            <a:avLst/>
          </a:prstGeom>
          <a:solidFill>
            <a:schemeClr val="bg1"/>
          </a:solidFill>
          <a:ln w="1905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dirty="0"/>
          </a:p>
          <a:p>
            <a:pPr algn="ctr" eaLnBrk="1" hangingPunct="1">
              <a:lnSpc>
                <a:spcPct val="70000"/>
              </a:lnSpc>
            </a:pPr>
            <a:r>
              <a:rPr lang="en-US" sz="1400" b="1" dirty="0"/>
              <a:t>Receptor/Ligand</a:t>
            </a:r>
          </a:p>
          <a:p>
            <a:pPr algn="ctr" eaLnBrk="1" hangingPunct="1">
              <a:lnSpc>
                <a:spcPct val="70000"/>
              </a:lnSpc>
            </a:pPr>
            <a:r>
              <a:rPr lang="en-US" sz="1400" b="1" dirty="0"/>
              <a:t>Interaction</a:t>
            </a:r>
          </a:p>
          <a:p>
            <a:pPr algn="ctr" eaLnBrk="1" hangingPunct="1">
              <a:lnSpc>
                <a:spcPct val="70000"/>
              </a:lnSpc>
            </a:pPr>
            <a:endParaRPr lang="en-US" sz="1400" b="1" dirty="0"/>
          </a:p>
          <a:p>
            <a:pPr algn="ctr" eaLnBrk="1" hangingPunct="1">
              <a:lnSpc>
                <a:spcPct val="70000"/>
              </a:lnSpc>
            </a:pPr>
            <a:r>
              <a:rPr lang="en-US" sz="1400" b="1" dirty="0"/>
              <a:t>DNA Binding</a:t>
            </a:r>
          </a:p>
          <a:p>
            <a:pPr algn="ctr" eaLnBrk="1" hangingPunct="1">
              <a:lnSpc>
                <a:spcPct val="70000"/>
              </a:lnSpc>
            </a:pPr>
            <a:endParaRPr lang="en-US" sz="1400" b="1" dirty="0"/>
          </a:p>
          <a:p>
            <a:pPr algn="ctr" eaLnBrk="1" hangingPunct="1">
              <a:lnSpc>
                <a:spcPct val="70000"/>
              </a:lnSpc>
            </a:pPr>
            <a:r>
              <a:rPr lang="en-US" sz="1400" b="1" dirty="0"/>
              <a:t>Protein Oxidation</a:t>
            </a:r>
          </a:p>
          <a:p>
            <a:pPr algn="ctr" eaLnBrk="1" hangingPunct="1">
              <a:lnSpc>
                <a:spcPct val="70000"/>
              </a:lnSpc>
            </a:pPr>
            <a:endParaRPr lang="en-US" sz="1400" b="1" dirty="0"/>
          </a:p>
        </p:txBody>
      </p:sp>
      <p:sp>
        <p:nvSpPr>
          <p:cNvPr id="9" name="Text Box 6">
            <a:extLst>
              <a:ext uri="{FF2B5EF4-FFF2-40B4-BE49-F238E27FC236}">
                <a16:creationId xmlns:a16="http://schemas.microsoft.com/office/drawing/2014/main" id="{2088CF62-58EB-40BB-8D55-76A7BC490B5A}"/>
              </a:ext>
            </a:extLst>
          </p:cNvPr>
          <p:cNvSpPr txBox="1">
            <a:spLocks noChangeAspect="1" noChangeArrowheads="1"/>
          </p:cNvSpPr>
          <p:nvPr/>
        </p:nvSpPr>
        <p:spPr bwMode="auto">
          <a:xfrm>
            <a:off x="4943584" y="3998151"/>
            <a:ext cx="1139825" cy="1454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r>
              <a:rPr lang="en-US" sz="1400" b="1">
                <a:solidFill>
                  <a:schemeClr val="bg1"/>
                </a:solidFill>
              </a:rPr>
              <a:t>Gene activation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Protein production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signaling</a:t>
            </a:r>
          </a:p>
          <a:p>
            <a:pPr algn="ctr" eaLnBrk="1" hangingPunct="1">
              <a:lnSpc>
                <a:spcPct val="70000"/>
              </a:lnSpc>
            </a:pPr>
            <a:endParaRPr lang="en-US" sz="1400" b="1">
              <a:solidFill>
                <a:schemeClr val="bg1"/>
              </a:solidFill>
            </a:endParaRPr>
          </a:p>
        </p:txBody>
      </p:sp>
      <p:sp>
        <p:nvSpPr>
          <p:cNvPr id="10" name="Text Box 7">
            <a:extLst>
              <a:ext uri="{FF2B5EF4-FFF2-40B4-BE49-F238E27FC236}">
                <a16:creationId xmlns:a16="http://schemas.microsoft.com/office/drawing/2014/main" id="{F7E89A92-46C1-48BE-8853-B48948490496}"/>
              </a:ext>
            </a:extLst>
          </p:cNvPr>
          <p:cNvSpPr txBox="1">
            <a:spLocks noChangeAspect="1" noChangeArrowheads="1"/>
          </p:cNvSpPr>
          <p:nvPr/>
        </p:nvSpPr>
        <p:spPr bwMode="auto">
          <a:xfrm>
            <a:off x="6238983" y="3998152"/>
            <a:ext cx="1447800" cy="16097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physiology</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Disrupted homeostasis</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tissue development/ function</a:t>
            </a:r>
          </a:p>
        </p:txBody>
      </p:sp>
      <p:sp>
        <p:nvSpPr>
          <p:cNvPr id="11" name="Text Box 8">
            <a:extLst>
              <a:ext uri="{FF2B5EF4-FFF2-40B4-BE49-F238E27FC236}">
                <a16:creationId xmlns:a16="http://schemas.microsoft.com/office/drawing/2014/main" id="{A2D24D4A-A0C4-4A54-99A7-23D78010279A}"/>
              </a:ext>
            </a:extLst>
          </p:cNvPr>
          <p:cNvSpPr txBox="1">
            <a:spLocks noChangeAspect="1" noChangeArrowheads="1"/>
          </p:cNvSpPr>
          <p:nvPr/>
        </p:nvSpPr>
        <p:spPr bwMode="auto">
          <a:xfrm>
            <a:off x="7829659" y="3998152"/>
            <a:ext cx="1381125" cy="1609725"/>
          </a:xfrm>
          <a:prstGeom prst="rect">
            <a:avLst/>
          </a:prstGeom>
          <a:solidFill>
            <a:schemeClr val="bg1"/>
          </a:solidFill>
          <a:ln w="2540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p>
          <a:p>
            <a:pPr algn="ctr" eaLnBrk="1" hangingPunct="1">
              <a:lnSpc>
                <a:spcPct val="70000"/>
              </a:lnSpc>
            </a:pPr>
            <a:r>
              <a:rPr lang="en-US" sz="1400" b="1"/>
              <a:t>Lethality</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Development</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Reproduction</a:t>
            </a:r>
          </a:p>
          <a:p>
            <a:pPr algn="ctr" eaLnBrk="1" hangingPunct="1">
              <a:lnSpc>
                <a:spcPct val="70000"/>
              </a:lnSpc>
            </a:pPr>
            <a:endParaRPr lang="en-US" sz="1400" b="1"/>
          </a:p>
          <a:p>
            <a:pPr algn="ctr" eaLnBrk="1" hangingPunct="1">
              <a:lnSpc>
                <a:spcPct val="70000"/>
              </a:lnSpc>
            </a:pPr>
            <a:endParaRPr lang="en-US" sz="1400" b="1"/>
          </a:p>
        </p:txBody>
      </p:sp>
      <p:sp>
        <p:nvSpPr>
          <p:cNvPr id="12" name="Text Box 9">
            <a:extLst>
              <a:ext uri="{FF2B5EF4-FFF2-40B4-BE49-F238E27FC236}">
                <a16:creationId xmlns:a16="http://schemas.microsoft.com/office/drawing/2014/main" id="{CB151F00-D931-46A2-BAB4-43757E9C1180}"/>
              </a:ext>
            </a:extLst>
          </p:cNvPr>
          <p:cNvSpPr txBox="1">
            <a:spLocks noChangeAspect="1" noChangeArrowheads="1"/>
          </p:cNvSpPr>
          <p:nvPr/>
        </p:nvSpPr>
        <p:spPr bwMode="auto">
          <a:xfrm>
            <a:off x="1895584" y="3682238"/>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u="sng">
                <a:solidFill>
                  <a:schemeClr val="bg1"/>
                </a:solidFill>
              </a:rPr>
              <a:t>Toxicant</a:t>
            </a:r>
          </a:p>
        </p:txBody>
      </p:sp>
      <p:sp>
        <p:nvSpPr>
          <p:cNvPr id="13" name="Text Box 11">
            <a:extLst>
              <a:ext uri="{FF2B5EF4-FFF2-40B4-BE49-F238E27FC236}">
                <a16:creationId xmlns:a16="http://schemas.microsoft.com/office/drawing/2014/main" id="{203C591A-14DF-438D-8C9F-AD426CD1A318}"/>
              </a:ext>
            </a:extLst>
          </p:cNvPr>
          <p:cNvSpPr txBox="1">
            <a:spLocks noChangeAspect="1" noChangeArrowheads="1"/>
          </p:cNvSpPr>
          <p:nvPr/>
        </p:nvSpPr>
        <p:spPr bwMode="auto">
          <a:xfrm>
            <a:off x="4938714" y="3469513"/>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Cellular </a:t>
            </a:r>
          </a:p>
          <a:p>
            <a:pPr algn="ctr" eaLnBrk="1" hangingPunct="1"/>
            <a:r>
              <a:rPr lang="en-US" sz="1400" b="1" u="sng">
                <a:solidFill>
                  <a:schemeClr val="bg1"/>
                </a:solidFill>
              </a:rPr>
              <a:t>Responses</a:t>
            </a:r>
          </a:p>
        </p:txBody>
      </p:sp>
      <p:sp>
        <p:nvSpPr>
          <p:cNvPr id="14" name="Text Box 12">
            <a:extLst>
              <a:ext uri="{FF2B5EF4-FFF2-40B4-BE49-F238E27FC236}">
                <a16:creationId xmlns:a16="http://schemas.microsoft.com/office/drawing/2014/main" id="{16F3A1A4-AD80-4E14-A4B0-996672F3267D}"/>
              </a:ext>
            </a:extLst>
          </p:cNvPr>
          <p:cNvSpPr txBox="1">
            <a:spLocks noChangeAspect="1" noChangeArrowheads="1"/>
          </p:cNvSpPr>
          <p:nvPr/>
        </p:nvSpPr>
        <p:spPr bwMode="auto">
          <a:xfrm>
            <a:off x="6386514" y="3469513"/>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a:t>
            </a:r>
          </a:p>
          <a:p>
            <a:pPr algn="ctr" eaLnBrk="1" hangingPunct="1"/>
            <a:r>
              <a:rPr lang="en-US" sz="1400" b="1" u="sng">
                <a:solidFill>
                  <a:schemeClr val="bg1"/>
                </a:solidFill>
              </a:rPr>
              <a:t>Responses</a:t>
            </a:r>
          </a:p>
        </p:txBody>
      </p:sp>
      <p:sp>
        <p:nvSpPr>
          <p:cNvPr id="15" name="Text Box 13">
            <a:extLst>
              <a:ext uri="{FF2B5EF4-FFF2-40B4-BE49-F238E27FC236}">
                <a16:creationId xmlns:a16="http://schemas.microsoft.com/office/drawing/2014/main" id="{6BDF0219-49BF-4E9B-ACDA-34E37CB30810}"/>
              </a:ext>
            </a:extLst>
          </p:cNvPr>
          <p:cNvSpPr txBox="1">
            <a:spLocks noChangeAspect="1" noChangeArrowheads="1"/>
          </p:cNvSpPr>
          <p:nvPr/>
        </p:nvSpPr>
        <p:spPr bwMode="auto">
          <a:xfrm>
            <a:off x="7924802" y="3469513"/>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Organism</a:t>
            </a:r>
          </a:p>
          <a:p>
            <a:pPr algn="ctr" eaLnBrk="1" hangingPunct="1"/>
            <a:r>
              <a:rPr lang="en-US" sz="1400" b="1" u="sng">
                <a:solidFill>
                  <a:schemeClr val="bg1"/>
                </a:solidFill>
              </a:rPr>
              <a:t>Responses</a:t>
            </a:r>
          </a:p>
        </p:txBody>
      </p:sp>
      <p:sp>
        <p:nvSpPr>
          <p:cNvPr id="16" name="Text Box 14">
            <a:extLst>
              <a:ext uri="{FF2B5EF4-FFF2-40B4-BE49-F238E27FC236}">
                <a16:creationId xmlns:a16="http://schemas.microsoft.com/office/drawing/2014/main" id="{F010B30B-EFBE-40E5-9BAC-B516D4AB5429}"/>
              </a:ext>
            </a:extLst>
          </p:cNvPr>
          <p:cNvSpPr txBox="1">
            <a:spLocks noChangeAspect="1" noChangeArrowheads="1"/>
          </p:cNvSpPr>
          <p:nvPr/>
        </p:nvSpPr>
        <p:spPr bwMode="auto">
          <a:xfrm>
            <a:off x="9361597" y="3998152"/>
            <a:ext cx="1296987" cy="12334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Structure </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Recruitment</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Extinction</a:t>
            </a:r>
          </a:p>
          <a:p>
            <a:pPr algn="ctr" eaLnBrk="1" hangingPunct="1">
              <a:lnSpc>
                <a:spcPct val="75000"/>
              </a:lnSpc>
            </a:pPr>
            <a:endParaRPr lang="en-US" sz="1400" b="1">
              <a:solidFill>
                <a:schemeClr val="bg1"/>
              </a:solidFill>
            </a:endParaRPr>
          </a:p>
        </p:txBody>
      </p:sp>
      <p:sp>
        <p:nvSpPr>
          <p:cNvPr id="17" name="Text Box 15">
            <a:extLst>
              <a:ext uri="{FF2B5EF4-FFF2-40B4-BE49-F238E27FC236}">
                <a16:creationId xmlns:a16="http://schemas.microsoft.com/office/drawing/2014/main" id="{D6DD825E-3881-4419-A1C0-19C311D7616F}"/>
              </a:ext>
            </a:extLst>
          </p:cNvPr>
          <p:cNvSpPr txBox="1">
            <a:spLocks noChangeAspect="1" noChangeArrowheads="1"/>
          </p:cNvSpPr>
          <p:nvPr/>
        </p:nvSpPr>
        <p:spPr bwMode="auto">
          <a:xfrm>
            <a:off x="9434514" y="3469513"/>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Population</a:t>
            </a:r>
          </a:p>
          <a:p>
            <a:pPr algn="ctr" eaLnBrk="1" hangingPunct="1"/>
            <a:r>
              <a:rPr lang="en-US" sz="1400" b="1" u="sng">
                <a:solidFill>
                  <a:schemeClr val="bg1"/>
                </a:solidFill>
              </a:rPr>
              <a:t>Responses</a:t>
            </a:r>
          </a:p>
        </p:txBody>
      </p:sp>
      <p:sp>
        <p:nvSpPr>
          <p:cNvPr id="18" name="Line 16">
            <a:extLst>
              <a:ext uri="{FF2B5EF4-FFF2-40B4-BE49-F238E27FC236}">
                <a16:creationId xmlns:a16="http://schemas.microsoft.com/office/drawing/2014/main" id="{C2DA3A31-EAAC-4581-BFD5-D0DF93F7AE59}"/>
              </a:ext>
            </a:extLst>
          </p:cNvPr>
          <p:cNvSpPr>
            <a:spLocks noChangeShapeType="1"/>
          </p:cNvSpPr>
          <p:nvPr/>
        </p:nvSpPr>
        <p:spPr bwMode="auto">
          <a:xfrm>
            <a:off x="2962383" y="4520438"/>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7">
            <a:extLst>
              <a:ext uri="{FF2B5EF4-FFF2-40B4-BE49-F238E27FC236}">
                <a16:creationId xmlns:a16="http://schemas.microsoft.com/office/drawing/2014/main" id="{46727251-E936-400C-B489-2C3035F39123}"/>
              </a:ext>
            </a:extLst>
          </p:cNvPr>
          <p:cNvSpPr>
            <a:spLocks noChangeShapeType="1"/>
          </p:cNvSpPr>
          <p:nvPr/>
        </p:nvSpPr>
        <p:spPr bwMode="auto">
          <a:xfrm>
            <a:off x="4791183" y="4520438"/>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8">
            <a:extLst>
              <a:ext uri="{FF2B5EF4-FFF2-40B4-BE49-F238E27FC236}">
                <a16:creationId xmlns:a16="http://schemas.microsoft.com/office/drawing/2014/main" id="{02333944-C185-4DBF-AAA3-315B2F2DA4E0}"/>
              </a:ext>
            </a:extLst>
          </p:cNvPr>
          <p:cNvSpPr>
            <a:spLocks noChangeShapeType="1"/>
          </p:cNvSpPr>
          <p:nvPr/>
        </p:nvSpPr>
        <p:spPr bwMode="auto">
          <a:xfrm>
            <a:off x="6086583" y="4520438"/>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9">
            <a:extLst>
              <a:ext uri="{FF2B5EF4-FFF2-40B4-BE49-F238E27FC236}">
                <a16:creationId xmlns:a16="http://schemas.microsoft.com/office/drawing/2014/main" id="{93110481-9D8D-4316-AB55-723243C1CCDF}"/>
              </a:ext>
            </a:extLst>
          </p:cNvPr>
          <p:cNvSpPr>
            <a:spLocks noChangeShapeType="1"/>
          </p:cNvSpPr>
          <p:nvPr/>
        </p:nvSpPr>
        <p:spPr bwMode="auto">
          <a:xfrm>
            <a:off x="7686783" y="4520438"/>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20">
            <a:extLst>
              <a:ext uri="{FF2B5EF4-FFF2-40B4-BE49-F238E27FC236}">
                <a16:creationId xmlns:a16="http://schemas.microsoft.com/office/drawing/2014/main" id="{548C8248-1695-41C3-856A-A349E2200C6F}"/>
              </a:ext>
            </a:extLst>
          </p:cNvPr>
          <p:cNvSpPr>
            <a:spLocks noChangeShapeType="1"/>
          </p:cNvSpPr>
          <p:nvPr/>
        </p:nvSpPr>
        <p:spPr bwMode="auto">
          <a:xfrm>
            <a:off x="9210783" y="4520438"/>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0">
            <a:extLst>
              <a:ext uri="{FF2B5EF4-FFF2-40B4-BE49-F238E27FC236}">
                <a16:creationId xmlns:a16="http://schemas.microsoft.com/office/drawing/2014/main" id="{CA1B158C-CB70-4F26-AFD2-633A1E552B9F}"/>
              </a:ext>
            </a:extLst>
          </p:cNvPr>
          <p:cNvSpPr txBox="1">
            <a:spLocks noChangeAspect="1" noChangeArrowheads="1"/>
          </p:cNvSpPr>
          <p:nvPr/>
        </p:nvSpPr>
        <p:spPr bwMode="auto">
          <a:xfrm>
            <a:off x="3267183" y="3256788"/>
            <a:ext cx="14176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Macro-Molecular</a:t>
            </a:r>
          </a:p>
          <a:p>
            <a:pPr algn="ctr" eaLnBrk="1" hangingPunct="1"/>
            <a:r>
              <a:rPr lang="en-US" sz="1400" b="1" u="sng">
                <a:solidFill>
                  <a:schemeClr val="bg1"/>
                </a:solidFill>
              </a:rPr>
              <a:t>Interactions</a:t>
            </a:r>
          </a:p>
        </p:txBody>
      </p:sp>
      <p:sp>
        <p:nvSpPr>
          <p:cNvPr id="24" name="Right Arrow 20">
            <a:extLst>
              <a:ext uri="{FF2B5EF4-FFF2-40B4-BE49-F238E27FC236}">
                <a16:creationId xmlns:a16="http://schemas.microsoft.com/office/drawing/2014/main" id="{795B7EC0-94F0-4B3F-ABA2-6DA93C52B728}"/>
              </a:ext>
            </a:extLst>
          </p:cNvPr>
          <p:cNvSpPr/>
          <p:nvPr/>
        </p:nvSpPr>
        <p:spPr>
          <a:xfrm>
            <a:off x="1514583" y="2333244"/>
            <a:ext cx="9144000" cy="8382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Box 21">
            <a:extLst>
              <a:ext uri="{FF2B5EF4-FFF2-40B4-BE49-F238E27FC236}">
                <a16:creationId xmlns:a16="http://schemas.microsoft.com/office/drawing/2014/main" id="{9406C4CF-0B4A-43BF-AE0B-7E29E7F2E1C4}"/>
              </a:ext>
            </a:extLst>
          </p:cNvPr>
          <p:cNvSpPr txBox="1">
            <a:spLocks noChangeArrowheads="1"/>
          </p:cNvSpPr>
          <p:nvPr/>
        </p:nvSpPr>
        <p:spPr bwMode="auto">
          <a:xfrm>
            <a:off x="1743183" y="2622601"/>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chemeClr val="bg1"/>
                </a:solidFill>
              </a:rPr>
              <a:t>Molecular</a:t>
            </a:r>
          </a:p>
        </p:txBody>
      </p:sp>
      <p:sp>
        <p:nvSpPr>
          <p:cNvPr id="26" name="TextBox 22">
            <a:extLst>
              <a:ext uri="{FF2B5EF4-FFF2-40B4-BE49-F238E27FC236}">
                <a16:creationId xmlns:a16="http://schemas.microsoft.com/office/drawing/2014/main" id="{68D0A732-5AA3-4C8A-B7AA-88087E234027}"/>
              </a:ext>
            </a:extLst>
          </p:cNvPr>
          <p:cNvSpPr txBox="1">
            <a:spLocks noChangeArrowheads="1"/>
          </p:cNvSpPr>
          <p:nvPr/>
        </p:nvSpPr>
        <p:spPr bwMode="auto">
          <a:xfrm>
            <a:off x="2886183" y="2622601"/>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Cellular</a:t>
            </a:r>
          </a:p>
        </p:txBody>
      </p:sp>
      <p:sp>
        <p:nvSpPr>
          <p:cNvPr id="27" name="TextBox 23">
            <a:extLst>
              <a:ext uri="{FF2B5EF4-FFF2-40B4-BE49-F238E27FC236}">
                <a16:creationId xmlns:a16="http://schemas.microsoft.com/office/drawing/2014/main" id="{340291FE-F3B8-4865-B07D-88775F01B140}"/>
              </a:ext>
            </a:extLst>
          </p:cNvPr>
          <p:cNvSpPr txBox="1">
            <a:spLocks noChangeArrowheads="1"/>
          </p:cNvSpPr>
          <p:nvPr/>
        </p:nvSpPr>
        <p:spPr bwMode="auto">
          <a:xfrm>
            <a:off x="4029183" y="2622601"/>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Tissue</a:t>
            </a:r>
          </a:p>
        </p:txBody>
      </p:sp>
      <p:sp>
        <p:nvSpPr>
          <p:cNvPr id="28" name="TextBox 24">
            <a:extLst>
              <a:ext uri="{FF2B5EF4-FFF2-40B4-BE49-F238E27FC236}">
                <a16:creationId xmlns:a16="http://schemas.microsoft.com/office/drawing/2014/main" id="{57A5E152-ACEC-47DC-8FCD-1934665D14FB}"/>
              </a:ext>
            </a:extLst>
          </p:cNvPr>
          <p:cNvSpPr txBox="1">
            <a:spLocks noChangeArrowheads="1"/>
          </p:cNvSpPr>
          <p:nvPr/>
        </p:nvSpPr>
        <p:spPr bwMode="auto">
          <a:xfrm>
            <a:off x="4943583" y="2622601"/>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a:t>
            </a:r>
          </a:p>
        </p:txBody>
      </p:sp>
      <p:sp>
        <p:nvSpPr>
          <p:cNvPr id="29" name="TextBox 25">
            <a:extLst>
              <a:ext uri="{FF2B5EF4-FFF2-40B4-BE49-F238E27FC236}">
                <a16:creationId xmlns:a16="http://schemas.microsoft.com/office/drawing/2014/main" id="{63B97193-9E70-4F7B-8561-D5E5D4672862}"/>
              </a:ext>
            </a:extLst>
          </p:cNvPr>
          <p:cNvSpPr txBox="1">
            <a:spLocks noChangeArrowheads="1"/>
          </p:cNvSpPr>
          <p:nvPr/>
        </p:nvSpPr>
        <p:spPr bwMode="auto">
          <a:xfrm>
            <a:off x="5984968" y="2620024"/>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 System</a:t>
            </a:r>
          </a:p>
        </p:txBody>
      </p:sp>
      <p:sp>
        <p:nvSpPr>
          <p:cNvPr id="30" name="TextBox 26">
            <a:extLst>
              <a:ext uri="{FF2B5EF4-FFF2-40B4-BE49-F238E27FC236}">
                <a16:creationId xmlns:a16="http://schemas.microsoft.com/office/drawing/2014/main" id="{52FC62B6-631D-4265-B1ED-E47A7C055996}"/>
              </a:ext>
            </a:extLst>
          </p:cNvPr>
          <p:cNvSpPr txBox="1">
            <a:spLocks noChangeArrowheads="1"/>
          </p:cNvSpPr>
          <p:nvPr/>
        </p:nvSpPr>
        <p:spPr bwMode="auto">
          <a:xfrm>
            <a:off x="7153383" y="2622601"/>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Individual</a:t>
            </a:r>
          </a:p>
        </p:txBody>
      </p:sp>
      <p:sp>
        <p:nvSpPr>
          <p:cNvPr id="31" name="TextBox 27">
            <a:extLst>
              <a:ext uri="{FF2B5EF4-FFF2-40B4-BE49-F238E27FC236}">
                <a16:creationId xmlns:a16="http://schemas.microsoft.com/office/drawing/2014/main" id="{A411BF0A-A6C5-4850-A5D6-7C952D10A52C}"/>
              </a:ext>
            </a:extLst>
          </p:cNvPr>
          <p:cNvSpPr txBox="1">
            <a:spLocks noChangeArrowheads="1"/>
          </p:cNvSpPr>
          <p:nvPr/>
        </p:nvSpPr>
        <p:spPr bwMode="auto">
          <a:xfrm>
            <a:off x="8143983" y="2622601"/>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Population</a:t>
            </a:r>
          </a:p>
        </p:txBody>
      </p:sp>
      <p:sp>
        <p:nvSpPr>
          <p:cNvPr id="32" name="TextBox 28">
            <a:extLst>
              <a:ext uri="{FF2B5EF4-FFF2-40B4-BE49-F238E27FC236}">
                <a16:creationId xmlns:a16="http://schemas.microsoft.com/office/drawing/2014/main" id="{244846B7-5FA1-4932-8746-B6DE78136D7D}"/>
              </a:ext>
            </a:extLst>
          </p:cNvPr>
          <p:cNvSpPr txBox="1">
            <a:spLocks noChangeArrowheads="1"/>
          </p:cNvSpPr>
          <p:nvPr/>
        </p:nvSpPr>
        <p:spPr bwMode="auto">
          <a:xfrm>
            <a:off x="9210783" y="2622601"/>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Ecosystem</a:t>
            </a:r>
          </a:p>
        </p:txBody>
      </p:sp>
      <p:sp>
        <p:nvSpPr>
          <p:cNvPr id="33" name="Text Box 14">
            <a:extLst>
              <a:ext uri="{FF2B5EF4-FFF2-40B4-BE49-F238E27FC236}">
                <a16:creationId xmlns:a16="http://schemas.microsoft.com/office/drawing/2014/main" id="{39EA3A4D-654D-4AEA-82FE-7403811121AA}"/>
              </a:ext>
            </a:extLst>
          </p:cNvPr>
          <p:cNvSpPr txBox="1">
            <a:spLocks noChangeArrowheads="1"/>
          </p:cNvSpPr>
          <p:nvPr/>
        </p:nvSpPr>
        <p:spPr bwMode="auto">
          <a:xfrm>
            <a:off x="102681" y="6474023"/>
            <a:ext cx="51264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err="1">
                <a:latin typeface="+mn-lt"/>
                <a:cs typeface="Helvetica" panose="020B0604020202020204" pitchFamily="34" charset="0"/>
              </a:rPr>
              <a:t>Ankley</a:t>
            </a:r>
            <a:r>
              <a:rPr lang="en-US" sz="1400" dirty="0">
                <a:latin typeface="+mn-lt"/>
                <a:cs typeface="Helvetica" panose="020B0604020202020204" pitchFamily="34" charset="0"/>
              </a:rPr>
              <a:t> et al. 2010 </a:t>
            </a:r>
            <a:r>
              <a:rPr lang="en-US" sz="1400" i="1" dirty="0">
                <a:latin typeface="+mn-lt"/>
                <a:cs typeface="Helvetica" panose="020B0604020202020204" pitchFamily="34" charset="0"/>
              </a:rPr>
              <a:t>ET&amp;C; </a:t>
            </a:r>
            <a:r>
              <a:rPr lang="en-US" sz="1400" dirty="0">
                <a:latin typeface="+mn-lt"/>
                <a:cs typeface="Helvetica" panose="020B0604020202020204" pitchFamily="34" charset="0"/>
              </a:rPr>
              <a:t>Source: Gary </a:t>
            </a:r>
            <a:r>
              <a:rPr lang="en-US" sz="1400" dirty="0" err="1">
                <a:latin typeface="+mn-lt"/>
                <a:cs typeface="Helvetica" panose="020B0604020202020204" pitchFamily="34" charset="0"/>
              </a:rPr>
              <a:t>Ankley</a:t>
            </a:r>
            <a:r>
              <a:rPr lang="en-US" sz="1400" dirty="0">
                <a:latin typeface="+mn-lt"/>
                <a:cs typeface="Helvetica" panose="020B0604020202020204" pitchFamily="34" charset="0"/>
              </a:rPr>
              <a:t> &amp; Dan Villeneuve, EPA</a:t>
            </a:r>
          </a:p>
        </p:txBody>
      </p:sp>
    </p:spTree>
    <p:extLst>
      <p:ext uri="{BB962C8B-B14F-4D97-AF65-F5344CB8AC3E}">
        <p14:creationId xmlns:p14="http://schemas.microsoft.com/office/powerpoint/2010/main" val="1363073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066800" y="1981200"/>
            <a:ext cx="9144000" cy="3086100"/>
          </a:xfrm>
        </p:spPr>
        <p:txBody>
          <a:bodyPr>
            <a:normAutofit/>
          </a:bodyPr>
          <a:lstStyle/>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In the absence of specific mechanistic information, chemists can modify structure such that certain reactive functional groups, e.g., </a:t>
            </a:r>
            <a:r>
              <a:rPr lang="en-US" sz="2400" dirty="0" err="1">
                <a:latin typeface="Arial" panose="020B0604020202020204" pitchFamily="34" charset="0"/>
                <a:cs typeface="Arial" panose="020B0604020202020204" pitchFamily="34" charset="0"/>
              </a:rPr>
              <a:t>cyano</a:t>
            </a:r>
            <a:r>
              <a:rPr lang="en-US" sz="2400" dirty="0">
                <a:latin typeface="Arial" panose="020B0604020202020204" pitchFamily="34" charset="0"/>
                <a:cs typeface="Arial" panose="020B0604020202020204" pitchFamily="34" charset="0"/>
              </a:rPr>
              <a:t>, electrophilic</a:t>
            </a:r>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etc.</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can be minimized or eliminated from the chemical structure where feasible.</a:t>
            </a:r>
          </a:p>
        </p:txBody>
      </p:sp>
      <p:sp>
        <p:nvSpPr>
          <p:cNvPr id="4" name="Rectangle 3"/>
          <p:cNvSpPr/>
          <p:nvPr/>
        </p:nvSpPr>
        <p:spPr>
          <a:xfrm>
            <a:off x="1788966" y="163924"/>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590800"/>
            <a:ext cx="9927873" cy="3086100"/>
          </a:xfrm>
        </p:spPr>
        <p:txBody>
          <a:bodyPr>
            <a:noAutofit/>
          </a:bodyPr>
          <a:lstStyle/>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 In order for a chemical to manifest its intrinsic hazard, it must be able to reach the toxicological target, human, animal, environmental or global. Through structural molecular design, properties such as solubility, log </a:t>
            </a:r>
            <a:r>
              <a:rPr lang="en-US" sz="2400" dirty="0" err="1">
                <a:latin typeface="Arial" panose="020B0604020202020204" pitchFamily="34" charset="0"/>
                <a:cs typeface="Arial" panose="020B0604020202020204" pitchFamily="34" charset="0"/>
              </a:rPr>
              <a:t>Kow</a:t>
            </a:r>
            <a:r>
              <a:rPr lang="en-US" sz="2400" dirty="0">
                <a:latin typeface="Arial" panose="020B0604020202020204" pitchFamily="34" charset="0"/>
                <a:cs typeface="Arial" panose="020B0604020202020204" pitchFamily="34" charset="0"/>
              </a:rPr>
              <a:t>, and volatility can adjusted to reduce hazard manifestation.</a:t>
            </a:r>
          </a:p>
        </p:txBody>
      </p:sp>
      <p:sp>
        <p:nvSpPr>
          <p:cNvPr id="4" name="Rectangle 3"/>
          <p:cNvSpPr/>
          <p:nvPr/>
        </p:nvSpPr>
        <p:spPr>
          <a:xfrm>
            <a:off x="1663006" y="16392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2057400"/>
            <a:ext cx="9873545" cy="4214813"/>
          </a:xfrm>
        </p:spPr>
        <p:txBody>
          <a:bodyPr>
            <a:noAutofit/>
          </a:bodyPr>
          <a:lstStyle/>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Many chemical substances, if not hazardous themselves, require the use of other hazardous substances e.g., paints with VOCs, surfaces requiring specific cleaners, plastics with various additives. </a:t>
            </a:r>
          </a:p>
          <a:p>
            <a:pPr marL="0" indent="0" algn="ctr">
              <a:lnSpc>
                <a:spcPct val="100000"/>
              </a:lnSpc>
              <a:spcBef>
                <a:spcPts val="0"/>
              </a:spcBef>
              <a:buNone/>
            </a:pPr>
            <a:endParaRPr lang="en-US" sz="2400" dirty="0">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2057400"/>
            <a:ext cx="9736663" cy="4191000"/>
          </a:xfrm>
        </p:spPr>
        <p:txBody>
          <a:bodyPr>
            <a:noAutofit/>
          </a:bodyPr>
          <a:lstStyle/>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Persistence of chemical in the environment is a problem that can be designed out of molecular structure. </a:t>
            </a:r>
          </a:p>
          <a:p>
            <a:pPr marL="0" indent="0" algn="ctr">
              <a:lnSpc>
                <a:spcPct val="100000"/>
              </a:lnSpc>
              <a:spcBef>
                <a:spcPts val="0"/>
              </a:spcBef>
              <a:buNone/>
            </a:pPr>
            <a:endParaRPr lang="en-US" sz="2400" dirty="0">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By creating products that degrade to innocuous by-products under designed conditions, e.g., heat, light, time one a can reduce or eliminate this hazard.</a:t>
            </a:r>
          </a:p>
          <a:p>
            <a:pPr marL="0" indent="0" algn="ctr">
              <a:lnSpc>
                <a:spcPct val="100000"/>
              </a:lnSpc>
              <a:spcBef>
                <a:spcPts val="0"/>
              </a:spcBef>
              <a:buNone/>
            </a:pPr>
            <a:endParaRPr lang="en-US" sz="2400" dirty="0">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Design for utilization of waste as a feedstock is an important goal.</a:t>
            </a:r>
          </a:p>
        </p:txBody>
      </p:sp>
      <p:sp>
        <p:nvSpPr>
          <p:cNvPr id="4" name="Rectangle 3"/>
          <p:cNvSpPr/>
          <p:nvPr/>
        </p:nvSpPr>
        <p:spPr>
          <a:xfrm>
            <a:off x="1836707" y="16392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323A38F-AD32-4D1B-966D-4AE1A3E833E2}"/>
              </a:ext>
            </a:extLst>
          </p:cNvPr>
          <p:cNvSpPr/>
          <p:nvPr/>
        </p:nvSpPr>
        <p:spPr>
          <a:xfrm>
            <a:off x="8991600" y="1905000"/>
            <a:ext cx="2895600" cy="3636964"/>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B847FF1A-D41B-4019-BC5C-55C063A6D342}"/>
              </a:ext>
            </a:extLst>
          </p:cNvPr>
          <p:cNvSpPr/>
          <p:nvPr/>
        </p:nvSpPr>
        <p:spPr>
          <a:xfrm>
            <a:off x="3429000" y="2069122"/>
            <a:ext cx="2895600" cy="3636964"/>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a:latin typeface="+mn-lt"/>
              </a:rPr>
              <a:t>By Changing the Molecular </a:t>
            </a:r>
            <a:r>
              <a:rPr lang="en-US" b="1" dirty="0">
                <a:latin typeface="+mn-lt"/>
              </a:rPr>
              <a:t>C</a:t>
            </a:r>
            <a:r>
              <a:rPr lang="en-US" b="1">
                <a:latin typeface="+mn-lt"/>
              </a:rPr>
              <a:t>harge</a:t>
            </a:r>
            <a:r>
              <a:rPr lang="en-US" b="1" dirty="0">
                <a:latin typeface="+mn-lt"/>
              </a:rPr>
              <a:t>: </a:t>
            </a:r>
            <a:r>
              <a:rPr lang="en-US" b="1" dirty="0" err="1">
                <a:latin typeface="+mn-lt"/>
              </a:rPr>
              <a:t>Cephalosporins</a:t>
            </a:r>
            <a:endParaRPr lang="en-US" b="1" dirty="0">
              <a:latin typeface="+mn-lt"/>
            </a:endParaRPr>
          </a:p>
        </p:txBody>
      </p:sp>
      <p:sp>
        <p:nvSpPr>
          <p:cNvPr id="3" name="Content Placeholder 2"/>
          <p:cNvSpPr>
            <a:spLocks noGrp="1"/>
          </p:cNvSpPr>
          <p:nvPr>
            <p:ph idx="1"/>
          </p:nvPr>
        </p:nvSpPr>
        <p:spPr>
          <a:xfrm>
            <a:off x="228600" y="2058520"/>
            <a:ext cx="3276600" cy="4951880"/>
          </a:xfrm>
        </p:spPr>
        <p:txBody>
          <a:bodyPr>
            <a:noAutofit/>
          </a:bodyPr>
          <a:lstStyle/>
          <a:p>
            <a:pPr>
              <a:lnSpc>
                <a:spcPct val="90000"/>
              </a:lnSpc>
            </a:pPr>
            <a:r>
              <a:rPr lang="en-US" sz="1800" dirty="0">
                <a:latin typeface="+mn-lt"/>
              </a:rPr>
              <a:t>Clinical nephrotoxicity was recognized early – damage to proximal tubular epithelia.</a:t>
            </a:r>
          </a:p>
          <a:p>
            <a:pPr>
              <a:lnSpc>
                <a:spcPct val="90000"/>
              </a:lnSpc>
            </a:pPr>
            <a:endParaRPr lang="en-US" sz="600" dirty="0">
              <a:latin typeface="+mn-lt"/>
            </a:endParaRPr>
          </a:p>
          <a:p>
            <a:pPr>
              <a:lnSpc>
                <a:spcPct val="90000"/>
              </a:lnSpc>
            </a:pPr>
            <a:r>
              <a:rPr lang="en-US" sz="1800">
                <a:latin typeface="+mn-lt"/>
              </a:rPr>
              <a:t>Rapidly </a:t>
            </a:r>
            <a:r>
              <a:rPr lang="en-US" sz="1800" dirty="0">
                <a:latin typeface="+mn-lt"/>
              </a:rPr>
              <a:t>transported across </a:t>
            </a:r>
            <a:r>
              <a:rPr lang="en-US" sz="1800" dirty="0" err="1">
                <a:latin typeface="+mn-lt"/>
              </a:rPr>
              <a:t>basolateral</a:t>
            </a:r>
            <a:r>
              <a:rPr lang="en-US" sz="1800" dirty="0">
                <a:latin typeface="+mn-lt"/>
              </a:rPr>
              <a:t> membrane </a:t>
            </a:r>
            <a:r>
              <a:rPr lang="en-US" sz="1800" i="1" dirty="0">
                <a:latin typeface="+mn-lt"/>
              </a:rPr>
              <a:t>via</a:t>
            </a:r>
            <a:r>
              <a:rPr lang="en-US" sz="1800" dirty="0">
                <a:latin typeface="+mn-lt"/>
              </a:rPr>
              <a:t> the organic anion transporter, OAT1. Transport out of cell into lumen is less well characterized (involves other OAT, OAT4).</a:t>
            </a:r>
          </a:p>
          <a:p>
            <a:pPr>
              <a:lnSpc>
                <a:spcPct val="90000"/>
              </a:lnSpc>
            </a:pPr>
            <a:endParaRPr lang="en-US" sz="600" dirty="0">
              <a:latin typeface="+mn-lt"/>
            </a:endParaRPr>
          </a:p>
          <a:p>
            <a:pPr>
              <a:lnSpc>
                <a:spcPct val="90000"/>
              </a:lnSpc>
            </a:pPr>
            <a:r>
              <a:rPr lang="en-US" sz="1800" dirty="0">
                <a:latin typeface="+mn-lt"/>
              </a:rPr>
              <a:t>Cephalosporin has a very low affinity for OAT4 due to its </a:t>
            </a:r>
            <a:r>
              <a:rPr lang="en-US" sz="1800" dirty="0" err="1">
                <a:latin typeface="+mn-lt"/>
              </a:rPr>
              <a:t>zwitterionic</a:t>
            </a:r>
            <a:r>
              <a:rPr lang="en-US" sz="1800" dirty="0">
                <a:latin typeface="+mn-lt"/>
              </a:rPr>
              <a:t> character, resulting in considerable intracellular accumulation  </a:t>
            </a:r>
          </a:p>
        </p:txBody>
      </p:sp>
      <p:sp>
        <p:nvSpPr>
          <p:cNvPr id="35844" name="TextBox 4"/>
          <p:cNvSpPr txBox="1">
            <a:spLocks noChangeArrowheads="1"/>
          </p:cNvSpPr>
          <p:nvPr/>
        </p:nvSpPr>
        <p:spPr bwMode="auto">
          <a:xfrm>
            <a:off x="3924300" y="2130394"/>
            <a:ext cx="1904999" cy="400110"/>
          </a:xfrm>
          <a:prstGeom prst="rect">
            <a:avLst/>
          </a:prstGeom>
          <a:noFill/>
          <a:ln w="9525">
            <a:noFill/>
            <a:miter lim="800000"/>
            <a:headEnd/>
            <a:tailEnd/>
          </a:ln>
        </p:spPr>
        <p:txBody>
          <a:bodyPr wrap="square">
            <a:prstTxWarp prst="textNoShape">
              <a:avLst/>
            </a:prstTxWarp>
            <a:spAutoFit/>
          </a:bodyPr>
          <a:lstStyle/>
          <a:p>
            <a:r>
              <a:rPr lang="en-US" sz="2000" b="1" dirty="0" err="1">
                <a:latin typeface="Arial" panose="020B0604020202020204" pitchFamily="34" charset="0"/>
                <a:cs typeface="Arial" panose="020B0604020202020204" pitchFamily="34" charset="0"/>
              </a:rPr>
              <a:t>Cephaloridine</a:t>
            </a:r>
            <a:endParaRPr lang="en-US" sz="20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3613269" y="2497533"/>
            <a:ext cx="2564535" cy="2984588"/>
          </a:xfrm>
          <a:prstGeom prst="rect">
            <a:avLst/>
          </a:prstGeom>
        </p:spPr>
      </p:pic>
      <p:sp>
        <p:nvSpPr>
          <p:cNvPr id="7" name="TextBox 4"/>
          <p:cNvSpPr txBox="1">
            <a:spLocks noChangeArrowheads="1"/>
          </p:cNvSpPr>
          <p:nvPr/>
        </p:nvSpPr>
        <p:spPr bwMode="auto">
          <a:xfrm>
            <a:off x="9734480" y="1948643"/>
            <a:ext cx="1944895" cy="400110"/>
          </a:xfrm>
          <a:prstGeom prst="rect">
            <a:avLst/>
          </a:prstGeom>
          <a:noFill/>
          <a:ln w="9525">
            <a:noFill/>
            <a:miter lim="800000"/>
            <a:headEnd/>
            <a:tailEnd/>
          </a:ln>
        </p:spPr>
        <p:txBody>
          <a:bodyPr wrap="square">
            <a:prstTxWarp prst="textNoShape">
              <a:avLst/>
            </a:prstTxWarp>
            <a:spAutoFit/>
          </a:bodyPr>
          <a:lstStyle/>
          <a:p>
            <a:r>
              <a:rPr lang="en-US" sz="2000" b="1" dirty="0" err="1">
                <a:latin typeface="Arial" panose="020B0604020202020204" pitchFamily="34" charset="0"/>
                <a:cs typeface="Arial" panose="020B0604020202020204" pitchFamily="34" charset="0"/>
              </a:rPr>
              <a:t>Cephalothin</a:t>
            </a:r>
            <a:endParaRPr lang="en-US" sz="2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C4CCC88-B137-8E46-A6C3-4B0AC5544096}"/>
              </a:ext>
            </a:extLst>
          </p:cNvPr>
          <p:cNvPicPr>
            <a:picLocks noChangeAspect="1"/>
          </p:cNvPicPr>
          <p:nvPr/>
        </p:nvPicPr>
        <p:blipFill>
          <a:blip r:embed="rId4"/>
          <a:stretch>
            <a:fillRect/>
          </a:stretch>
        </p:blipFill>
        <p:spPr>
          <a:xfrm>
            <a:off x="9115097" y="2362200"/>
            <a:ext cx="2573243" cy="2994721"/>
          </a:xfrm>
          <a:prstGeom prst="rect">
            <a:avLst/>
          </a:prstGeom>
        </p:spPr>
      </p:pic>
      <p:sp>
        <p:nvSpPr>
          <p:cNvPr id="10" name="Content Placeholder 2"/>
          <p:cNvSpPr txBox="1">
            <a:spLocks/>
          </p:cNvSpPr>
          <p:nvPr/>
        </p:nvSpPr>
        <p:spPr>
          <a:xfrm>
            <a:off x="6314085" y="2069122"/>
            <a:ext cx="2715618" cy="2894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In contrast, </a:t>
            </a:r>
            <a:r>
              <a:rPr lang="en-US" sz="1800" dirty="0" err="1"/>
              <a:t>cephalothin</a:t>
            </a:r>
            <a:r>
              <a:rPr lang="en-US" sz="1800" dirty="0"/>
              <a:t>, an anionic analog of the original </a:t>
            </a:r>
            <a:r>
              <a:rPr lang="en-US" sz="1800" dirty="0" err="1"/>
              <a:t>zwitterionic</a:t>
            </a:r>
            <a:r>
              <a:rPr lang="en-US" sz="1800" dirty="0"/>
              <a:t> drug, rapidly moves across the epithelia from blood </a:t>
            </a:r>
            <a:r>
              <a:rPr lang="en-US" sz="1800"/>
              <a:t>into urine</a:t>
            </a:r>
            <a:endParaRPr lang="en-US" sz="1800" dirty="0"/>
          </a:p>
          <a:p>
            <a:r>
              <a:rPr lang="en-US" sz="1800" dirty="0"/>
              <a:t>Is thus not a neurotoxin</a:t>
            </a:r>
          </a:p>
        </p:txBody>
      </p:sp>
      <p:sp>
        <p:nvSpPr>
          <p:cNvPr id="5" name="TextBox 4"/>
          <p:cNvSpPr txBox="1"/>
          <p:nvPr/>
        </p:nvSpPr>
        <p:spPr>
          <a:xfrm>
            <a:off x="457200" y="1410322"/>
            <a:ext cx="8572502" cy="461665"/>
          </a:xfrm>
          <a:prstGeom prst="rect">
            <a:avLst/>
          </a:prstGeom>
          <a:noFill/>
        </p:spPr>
        <p:txBody>
          <a:bodyPr wrap="square" rtlCol="0">
            <a:spAutoFit/>
          </a:bodyPr>
          <a:lstStyle/>
          <a:p>
            <a:r>
              <a:rPr lang="en-US" sz="2400" dirty="0" err="1"/>
              <a:t>Cephalosporins</a:t>
            </a:r>
            <a:r>
              <a:rPr lang="en-US" sz="2400" dirty="0"/>
              <a:t>: Antibiotic molecules used for gram+ bacteria</a:t>
            </a:r>
          </a:p>
        </p:txBody>
      </p:sp>
    </p:spTree>
    <p:extLst>
      <p:ext uri="{BB962C8B-B14F-4D97-AF65-F5344CB8AC3E}">
        <p14:creationId xmlns:p14="http://schemas.microsoft.com/office/powerpoint/2010/main" val="8544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5"/>
          <p:cNvSpPr txBox="1">
            <a:spLocks noChangeArrowheads="1"/>
          </p:cNvSpPr>
          <p:nvPr/>
        </p:nvSpPr>
        <p:spPr bwMode="auto">
          <a:xfrm>
            <a:off x="8382000" y="2988209"/>
            <a:ext cx="1322387" cy="369332"/>
          </a:xfrm>
          <a:prstGeom prst="rect">
            <a:avLst/>
          </a:prstGeom>
          <a:noFill/>
          <a:ln w="9525">
            <a:noFill/>
            <a:miter lim="800000"/>
            <a:headEnd/>
            <a:tailEnd/>
          </a:ln>
        </p:spPr>
        <p:txBody>
          <a:bodyPr>
            <a:prstTxWarp prst="textNoShape">
              <a:avLst/>
            </a:prstTxWarp>
            <a:spAutoFit/>
          </a:bodyPr>
          <a:lstStyle/>
          <a:p>
            <a:r>
              <a:rPr lang="en-US" b="1" dirty="0" err="1"/>
              <a:t>Diquat</a:t>
            </a:r>
            <a:endParaRPr lang="en-US" b="1" dirty="0"/>
          </a:p>
        </p:txBody>
      </p:sp>
      <p:sp>
        <p:nvSpPr>
          <p:cNvPr id="39942" name="TextBox 6"/>
          <p:cNvSpPr txBox="1">
            <a:spLocks noChangeArrowheads="1"/>
          </p:cNvSpPr>
          <p:nvPr/>
        </p:nvSpPr>
        <p:spPr bwMode="auto">
          <a:xfrm>
            <a:off x="1828800" y="3132214"/>
            <a:ext cx="1046633" cy="369332"/>
          </a:xfrm>
          <a:prstGeom prst="rect">
            <a:avLst/>
          </a:prstGeom>
          <a:noFill/>
          <a:ln w="9525">
            <a:noFill/>
            <a:miter lim="800000"/>
            <a:headEnd/>
            <a:tailEnd/>
          </a:ln>
        </p:spPr>
        <p:txBody>
          <a:bodyPr wrap="none">
            <a:prstTxWarp prst="textNoShape">
              <a:avLst/>
            </a:prstTxWarp>
            <a:spAutoFit/>
          </a:bodyPr>
          <a:lstStyle/>
          <a:p>
            <a:r>
              <a:rPr lang="en-US" b="1" dirty="0" err="1"/>
              <a:t>Paraquat</a:t>
            </a:r>
            <a:endParaRPr lang="en-US" b="1"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16392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3095277" y="1826789"/>
            <a:ext cx="687835" cy="2537872"/>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7172640" y="2009559"/>
            <a:ext cx="1092968" cy="2029799"/>
          </a:xfrm>
          <a:prstGeom prst="rect">
            <a:avLst/>
          </a:prstGeom>
        </p:spPr>
      </p:pic>
      <p:sp>
        <p:nvSpPr>
          <p:cNvPr id="11" name="TextBox 10"/>
          <p:cNvSpPr txBox="1"/>
          <p:nvPr/>
        </p:nvSpPr>
        <p:spPr>
          <a:xfrm>
            <a:off x="653616" y="1410322"/>
            <a:ext cx="11385984" cy="461665"/>
          </a:xfrm>
          <a:prstGeom prst="rect">
            <a:avLst/>
          </a:prstGeom>
          <a:noFill/>
        </p:spPr>
        <p:txBody>
          <a:bodyPr wrap="square" rtlCol="0">
            <a:spAutoFit/>
          </a:bodyPr>
          <a:lstStyle/>
          <a:p>
            <a:r>
              <a:rPr lang="en-US" sz="2400" dirty="0" err="1"/>
              <a:t>Diquats</a:t>
            </a:r>
            <a:r>
              <a:rPr lang="en-US" sz="2400" dirty="0"/>
              <a:t> and </a:t>
            </a:r>
            <a:r>
              <a:rPr lang="en-US" sz="2400" dirty="0" err="1"/>
              <a:t>Paraquats</a:t>
            </a:r>
            <a:r>
              <a:rPr lang="en-US" sz="2400" dirty="0"/>
              <a:t> are herbicides (plant killer), primarily for weed and grass control</a:t>
            </a:r>
          </a:p>
        </p:txBody>
      </p:sp>
      <p:sp>
        <p:nvSpPr>
          <p:cNvPr id="4" name="Rectangle 3"/>
          <p:cNvSpPr/>
          <p:nvPr/>
        </p:nvSpPr>
        <p:spPr>
          <a:xfrm>
            <a:off x="6477000" y="5006474"/>
            <a:ext cx="4800600" cy="646331"/>
          </a:xfrm>
          <a:prstGeom prst="rect">
            <a:avLst/>
          </a:prstGeom>
        </p:spPr>
        <p:txBody>
          <a:bodyPr wrap="square">
            <a:spAutoFit/>
          </a:bodyPr>
          <a:lstStyle/>
          <a:p>
            <a:r>
              <a:rPr lang="en-US" dirty="0"/>
              <a:t>In animal studies, </a:t>
            </a:r>
            <a:r>
              <a:rPr lang="en-US" dirty="0" err="1"/>
              <a:t>diquat</a:t>
            </a:r>
            <a:r>
              <a:rPr lang="en-US" dirty="0"/>
              <a:t> causes mild, reversible injury</a:t>
            </a:r>
            <a:endParaRPr lang="en-US" dirty="0">
              <a:effectLst/>
            </a:endParaRPr>
          </a:p>
        </p:txBody>
      </p:sp>
      <p:sp>
        <p:nvSpPr>
          <p:cNvPr id="5" name="Rectangle 4"/>
          <p:cNvSpPr/>
          <p:nvPr/>
        </p:nvSpPr>
        <p:spPr>
          <a:xfrm>
            <a:off x="533400" y="5036289"/>
            <a:ext cx="5348062" cy="923330"/>
          </a:xfrm>
          <a:prstGeom prst="rect">
            <a:avLst/>
          </a:prstGeom>
        </p:spPr>
        <p:txBody>
          <a:bodyPr wrap="square">
            <a:spAutoFit/>
          </a:bodyPr>
          <a:lstStyle/>
          <a:p>
            <a:r>
              <a:rPr lang="en-US" dirty="0" err="1"/>
              <a:t>Paraquat</a:t>
            </a:r>
            <a:r>
              <a:rPr lang="en-US" dirty="0"/>
              <a:t> is not metabolized by the liver. It has life-threatening effects on the gastrointestinal tract, kidney, liver, heart and other organs</a:t>
            </a:r>
            <a:endParaRPr lang="en-US" dirty="0">
              <a:effectLst/>
            </a:endParaRPr>
          </a:p>
        </p:txBody>
      </p:sp>
      <p:sp>
        <p:nvSpPr>
          <p:cNvPr id="12" name="TextBox 11"/>
          <p:cNvSpPr txBox="1"/>
          <p:nvPr/>
        </p:nvSpPr>
        <p:spPr>
          <a:xfrm>
            <a:off x="653616" y="4591285"/>
            <a:ext cx="11385984" cy="400110"/>
          </a:xfrm>
          <a:prstGeom prst="rect">
            <a:avLst/>
          </a:prstGeom>
          <a:noFill/>
        </p:spPr>
        <p:txBody>
          <a:bodyPr wrap="square" rtlCol="0">
            <a:spAutoFit/>
          </a:bodyPr>
          <a:lstStyle/>
          <a:p>
            <a:r>
              <a:rPr lang="en-US" sz="2000" dirty="0"/>
              <a:t>Both: Toxic doses are life threatening. Impacts GI tract, kidney lungs, liver, heart, other organs</a:t>
            </a:r>
          </a:p>
        </p:txBody>
      </p:sp>
      <p:sp>
        <p:nvSpPr>
          <p:cNvPr id="7" name="Rectangle 6"/>
          <p:cNvSpPr/>
          <p:nvPr/>
        </p:nvSpPr>
        <p:spPr>
          <a:xfrm>
            <a:off x="6615338" y="6045508"/>
            <a:ext cx="3896993" cy="3840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a:t>Registered as a restricted use pesticide</a:t>
            </a:r>
            <a:endParaRPr lang="en-US" dirty="0">
              <a:effectLst/>
            </a:endParaRPr>
          </a:p>
        </p:txBody>
      </p:sp>
      <p:sp>
        <p:nvSpPr>
          <p:cNvPr id="15" name="Rectangle 14"/>
          <p:cNvSpPr/>
          <p:nvPr/>
        </p:nvSpPr>
        <p:spPr>
          <a:xfrm>
            <a:off x="653616" y="6019800"/>
            <a:ext cx="4908984"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dirty="0"/>
              <a:t>Not registered as a restricted use pesticide</a:t>
            </a:r>
            <a:endParaRPr lang="en-US" dirty="0">
              <a:effectLst/>
            </a:endParaRPr>
          </a:p>
        </p:txBody>
      </p:sp>
      <p:sp>
        <p:nvSpPr>
          <p:cNvPr id="8" name="Rectangle 7"/>
          <p:cNvSpPr/>
          <p:nvPr/>
        </p:nvSpPr>
        <p:spPr>
          <a:xfrm>
            <a:off x="32393" y="6512796"/>
            <a:ext cx="3327001" cy="307777"/>
          </a:xfrm>
          <a:prstGeom prst="rect">
            <a:avLst/>
          </a:prstGeom>
        </p:spPr>
        <p:txBody>
          <a:bodyPr wrap="none">
            <a:spAutoFit/>
          </a:bodyPr>
          <a:lstStyle/>
          <a:p>
            <a:r>
              <a:rPr lang="en-US" sz="1400" dirty="0"/>
              <a:t>http://npic.orst.edu/RMPP/rmpp_ch12.pdf</a:t>
            </a:r>
          </a:p>
        </p:txBody>
      </p:sp>
    </p:spTree>
    <p:extLst>
      <p:ext uri="{BB962C8B-B14F-4D97-AF65-F5344CB8AC3E}">
        <p14:creationId xmlns:p14="http://schemas.microsoft.com/office/powerpoint/2010/main" val="1208956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914400" y="1752600"/>
            <a:ext cx="6432549" cy="5638800"/>
          </a:xfrm>
        </p:spPr>
        <p:txBody>
          <a:bodyPr/>
          <a:lstStyle/>
          <a:p>
            <a:pPr>
              <a:buFont typeface="Wingdings 2" pitchFamily="-65" charset="2"/>
              <a:buNone/>
            </a:pPr>
            <a:r>
              <a:rPr lang="en-US" sz="2400" b="1" dirty="0" err="1">
                <a:latin typeface="+mn-lt"/>
              </a:rPr>
              <a:t>Polyethoxylatednonylphenols</a:t>
            </a:r>
            <a:endParaRPr lang="en-US" sz="2400" b="1" dirty="0">
              <a:latin typeface="+mn-lt"/>
            </a:endParaRPr>
          </a:p>
          <a:p>
            <a:pPr marL="463550" indent="-219075"/>
            <a:r>
              <a:rPr lang="en-US" sz="2400" dirty="0">
                <a:latin typeface="+mn-lt"/>
              </a:rPr>
              <a:t>Emulsifiers, surfactants</a:t>
            </a:r>
          </a:p>
          <a:p>
            <a:pPr marL="463550" indent="-219075"/>
            <a:r>
              <a:rPr lang="en-US" sz="2400" dirty="0">
                <a:latin typeface="+mn-lt"/>
              </a:rPr>
              <a:t>When n = 14-19, intense myocardial necrosis at 40 mg/kg day in dogs and guinea pigs</a:t>
            </a:r>
          </a:p>
          <a:p>
            <a:pPr marL="463550" indent="-219075"/>
            <a:r>
              <a:rPr lang="en-US" sz="2400" dirty="0">
                <a:latin typeface="+mn-lt"/>
              </a:rPr>
              <a:t>When n&lt;14 or n&gt;19, no myocardial effects</a:t>
            </a:r>
          </a:p>
          <a:p>
            <a:endParaRPr lang="en-US" sz="2400" dirty="0">
              <a:latin typeface="+mn-lt"/>
            </a:endParaRPr>
          </a:p>
          <a:p>
            <a:pPr>
              <a:buFont typeface="Wingdings 2" pitchFamily="-65" charset="2"/>
              <a:buNone/>
            </a:pPr>
            <a:r>
              <a:rPr lang="en-US" sz="2400" b="1" dirty="0" err="1">
                <a:latin typeface="+mn-lt"/>
              </a:rPr>
              <a:t>Glycidyl</a:t>
            </a:r>
            <a:r>
              <a:rPr lang="en-US" sz="2400" b="1" dirty="0">
                <a:latin typeface="+mn-lt"/>
              </a:rPr>
              <a:t> ethers</a:t>
            </a:r>
          </a:p>
          <a:p>
            <a:pPr marL="463550" indent="-219075"/>
            <a:r>
              <a:rPr lang="en-US" sz="2400" dirty="0">
                <a:latin typeface="+mn-lt"/>
              </a:rPr>
              <a:t>When </a:t>
            </a:r>
            <a:r>
              <a:rPr lang="en-US" sz="2400" dirty="0" err="1">
                <a:latin typeface="+mn-lt"/>
              </a:rPr>
              <a:t>n</a:t>
            </a:r>
            <a:r>
              <a:rPr lang="en-US" sz="2400" dirty="0">
                <a:latin typeface="+mn-lt"/>
              </a:rPr>
              <a:t> = 7-9, mutagenic, cause testicular lesions</a:t>
            </a:r>
          </a:p>
          <a:p>
            <a:pPr marL="463550" indent="-219075"/>
            <a:r>
              <a:rPr lang="en-US" sz="2400" dirty="0">
                <a:latin typeface="+mn-lt"/>
              </a:rPr>
              <a:t>When </a:t>
            </a:r>
            <a:r>
              <a:rPr lang="en-US" sz="2400" dirty="0" err="1">
                <a:latin typeface="+mn-lt"/>
              </a:rPr>
              <a:t>n</a:t>
            </a:r>
            <a:r>
              <a:rPr lang="en-US" sz="2400" dirty="0">
                <a:latin typeface="+mn-lt"/>
              </a:rPr>
              <a:t> = 11-13+, non-mutagenic</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449419" y="163924"/>
            <a:ext cx="7293214" cy="707886"/>
          </a:xfrm>
          <a:prstGeom prst="rect">
            <a:avLst/>
          </a:prstGeom>
        </p:spPr>
        <p:txBody>
          <a:bodyPr wrap="none">
            <a:spAutoFit/>
          </a:bodyPr>
          <a:lstStyle/>
          <a:p>
            <a:pPr algn="ctr"/>
            <a:r>
              <a:rPr lang="en-US" sz="4000" b="1" dirty="0" err="1"/>
              <a:t>Nonylphenols</a:t>
            </a:r>
            <a:r>
              <a:rPr lang="en-US" sz="4000" b="1" dirty="0"/>
              <a:t> and </a:t>
            </a:r>
            <a:r>
              <a:rPr lang="en-US" sz="4000" b="1" dirty="0" err="1"/>
              <a:t>Glycidyl</a:t>
            </a:r>
            <a:r>
              <a:rPr lang="en-US" sz="4000" b="1" dirty="0"/>
              <a:t> Ethers</a:t>
            </a:r>
          </a:p>
        </p:txBody>
      </p:sp>
      <p:pic>
        <p:nvPicPr>
          <p:cNvPr id="2" name="Picture 1">
            <a:extLst>
              <a:ext uri="{FF2B5EF4-FFF2-40B4-BE49-F238E27FC236}">
                <a16:creationId xmlns:a16="http://schemas.microsoft.com/office/drawing/2014/main" id="{D5390E95-AEE8-3E49-A4A0-DECA6D24EF2A}"/>
              </a:ext>
            </a:extLst>
          </p:cNvPr>
          <p:cNvPicPr>
            <a:picLocks noChangeAspect="1"/>
          </p:cNvPicPr>
          <p:nvPr/>
        </p:nvPicPr>
        <p:blipFill>
          <a:blip r:embed="rId2"/>
          <a:stretch>
            <a:fillRect/>
          </a:stretch>
        </p:blipFill>
        <p:spPr>
          <a:xfrm>
            <a:off x="7010400" y="2286001"/>
            <a:ext cx="4820093" cy="1295400"/>
          </a:xfrm>
          <a:prstGeom prst="rect">
            <a:avLst/>
          </a:prstGeom>
        </p:spPr>
      </p:pic>
      <p:pic>
        <p:nvPicPr>
          <p:cNvPr id="3" name="Picture 2">
            <a:extLst>
              <a:ext uri="{FF2B5EF4-FFF2-40B4-BE49-F238E27FC236}">
                <a16:creationId xmlns:a16="http://schemas.microsoft.com/office/drawing/2014/main" id="{EF67BF1F-1CAE-AF40-8895-06BE05C4E228}"/>
              </a:ext>
            </a:extLst>
          </p:cNvPr>
          <p:cNvPicPr>
            <a:picLocks noChangeAspect="1"/>
          </p:cNvPicPr>
          <p:nvPr/>
        </p:nvPicPr>
        <p:blipFill>
          <a:blip r:embed="rId3"/>
          <a:stretch>
            <a:fillRect/>
          </a:stretch>
        </p:blipFill>
        <p:spPr>
          <a:xfrm>
            <a:off x="8229600" y="4572000"/>
            <a:ext cx="2305880" cy="914401"/>
          </a:xfrm>
          <a:prstGeom prst="rect">
            <a:avLst/>
          </a:prstGeom>
        </p:spPr>
      </p:pic>
    </p:spTree>
    <p:extLst>
      <p:ext uri="{BB962C8B-B14F-4D97-AF65-F5344CB8AC3E}">
        <p14:creationId xmlns:p14="http://schemas.microsoft.com/office/powerpoint/2010/main" val="21222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914400" y="1545222"/>
            <a:ext cx="107442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584" y="5705475"/>
            <a:ext cx="1357551" cy="923330"/>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dirty="0"/>
          </a:p>
          <a:p>
            <a:pPr algn="ctr"/>
            <a:r>
              <a:rPr lang="en-US" dirty="0"/>
              <a:t>carcinogenic</a:t>
            </a:r>
          </a:p>
        </p:txBody>
      </p:sp>
      <p:sp>
        <p:nvSpPr>
          <p:cNvPr id="48133" name="TextBox 5"/>
          <p:cNvSpPr txBox="1">
            <a:spLocks noChangeArrowheads="1"/>
          </p:cNvSpPr>
          <p:nvPr/>
        </p:nvSpPr>
        <p:spPr bwMode="auto">
          <a:xfrm>
            <a:off x="6696545" y="5705475"/>
            <a:ext cx="1793568" cy="923330"/>
          </a:xfrm>
          <a:prstGeom prst="rect">
            <a:avLst/>
          </a:prstGeom>
          <a:noFill/>
          <a:ln w="9525">
            <a:noFill/>
            <a:miter lim="800000"/>
            <a:headEnd/>
            <a:tailEnd/>
          </a:ln>
        </p:spPr>
        <p:txBody>
          <a:bodyPr wrap="none">
            <a:prstTxWarp prst="textNoShape">
              <a:avLst/>
            </a:prstTxWarp>
            <a:spAutoFit/>
          </a:bodyPr>
          <a:lstStyle/>
          <a:p>
            <a:pPr algn="ctr"/>
            <a:r>
              <a:rPr lang="en-US"/>
              <a:t>Methacrylate</a:t>
            </a:r>
          </a:p>
          <a:p>
            <a:pPr algn="ctr"/>
            <a:endParaRPr lang="en-US"/>
          </a:p>
          <a:p>
            <a:pPr algn="ctr"/>
            <a:r>
              <a:rPr lang="en-US"/>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16392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rot="220508">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rot="166005">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2496333" y="1222946"/>
            <a:ext cx="7239000" cy="7699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en-US" sz="4400" i="1">
                <a:effectLst>
                  <a:outerShdw blurRad="38100" dist="38100" dir="2700000" algn="tl">
                    <a:srgbClr val="DDDDDD"/>
                  </a:outerShdw>
                </a:effectLst>
                <a:ea typeface="ＭＳ Ｐゴシック" pitchFamily="-106" charset="-128"/>
              </a:rPr>
              <a:t>risk</a:t>
            </a:r>
            <a:r>
              <a:rPr lang="en-US" sz="4400">
                <a:effectLst>
                  <a:outerShdw blurRad="38100" dist="38100" dir="2700000" algn="tl">
                    <a:srgbClr val="DDDDDD"/>
                  </a:outerShdw>
                </a:effectLst>
                <a:ea typeface="ＭＳ Ｐゴシック" pitchFamily="-106" charset="-128"/>
              </a:rPr>
              <a:t> = </a:t>
            </a:r>
            <a:r>
              <a:rPr lang="en-US" sz="4400" i="1">
                <a:effectLst>
                  <a:outerShdw blurRad="38100" dist="38100" dir="2700000" algn="tl">
                    <a:srgbClr val="DDDDDD"/>
                  </a:outerShdw>
                </a:effectLst>
                <a:ea typeface="ＭＳ Ｐゴシック" pitchFamily="-106" charset="-128"/>
              </a:rPr>
              <a:t>f </a:t>
            </a:r>
            <a:r>
              <a:rPr lang="en-US" sz="4400">
                <a:effectLst>
                  <a:outerShdw blurRad="38100" dist="38100" dir="2700000" algn="tl">
                    <a:srgbClr val="DDDDDD"/>
                  </a:outerShdw>
                </a:effectLst>
                <a:ea typeface="ＭＳ Ｐゴシック" pitchFamily="-106" charset="-128"/>
              </a:rPr>
              <a:t>(</a:t>
            </a:r>
            <a:r>
              <a:rPr lang="en-US" sz="4400" i="1">
                <a:effectLst>
                  <a:outerShdw blurRad="38100" dist="38100" dir="2700000" algn="tl">
                    <a:srgbClr val="DDDDDD"/>
                  </a:outerShdw>
                </a:effectLst>
                <a:ea typeface="ＭＳ Ｐゴシック" pitchFamily="-106" charset="-128"/>
              </a:rPr>
              <a:t>hazard</a:t>
            </a:r>
            <a:r>
              <a:rPr lang="en-US" sz="4400">
                <a:effectLst>
                  <a:outerShdw blurRad="38100" dist="38100" dir="2700000" algn="tl">
                    <a:srgbClr val="DDDDDD"/>
                  </a:outerShdw>
                </a:effectLst>
                <a:ea typeface="ＭＳ Ｐゴシック" pitchFamily="-106" charset="-128"/>
              </a:rPr>
              <a:t>, </a:t>
            </a:r>
            <a:r>
              <a:rPr lang="en-US" sz="4400" i="1">
                <a:effectLst>
                  <a:outerShdw blurRad="38100" dist="38100" dir="2700000" algn="tl">
                    <a:srgbClr val="DDDDDD"/>
                  </a:outerShdw>
                </a:effectLst>
                <a:ea typeface="ＭＳ Ｐゴシック" pitchFamily="-106" charset="-128"/>
              </a:rPr>
              <a:t>exposure</a:t>
            </a:r>
            <a:r>
              <a:rPr lang="en-US" sz="4400" dirty="0">
                <a:effectLst>
                  <a:outerShdw blurRad="38100" dist="38100" dir="2700000" algn="tl">
                    <a:srgbClr val="DDDDDD"/>
                  </a:outerShdw>
                </a:effectLst>
                <a:ea typeface="ＭＳ Ｐゴシック" pitchFamily="-106" charset="-128"/>
              </a:rPr>
              <a:t>)</a:t>
            </a:r>
          </a:p>
        </p:txBody>
      </p:sp>
      <p:sp>
        <p:nvSpPr>
          <p:cNvPr id="3" name="TextBox 2"/>
          <p:cNvSpPr txBox="1"/>
          <p:nvPr/>
        </p:nvSpPr>
        <p:spPr>
          <a:xfrm>
            <a:off x="381000" y="2159982"/>
            <a:ext cx="11125199" cy="461665"/>
          </a:xfrm>
          <a:prstGeom prst="rect">
            <a:avLst/>
          </a:prstGeom>
          <a:noFill/>
        </p:spPr>
        <p:txBody>
          <a:bodyPr wrap="square" rtlCol="0">
            <a:spAutoFit/>
          </a:bodyPr>
          <a:lstStyle/>
          <a:p>
            <a:pPr algn="ctr"/>
            <a:r>
              <a:rPr lang="en-US" sz="2400" b="1"/>
              <a:t>Risk to the environment</a:t>
            </a:r>
            <a:r>
              <a:rPr lang="en-US" sz="2400"/>
              <a:t> stems </a:t>
            </a:r>
            <a:r>
              <a:rPr lang="en-US" sz="2400" dirty="0"/>
              <a:t>from exposure to a </a:t>
            </a:r>
            <a:r>
              <a:rPr lang="en-US" sz="2400" b="1" dirty="0"/>
              <a:t>potential environmental hazard</a:t>
            </a:r>
          </a:p>
        </p:txBody>
      </p:sp>
      <p:sp>
        <p:nvSpPr>
          <p:cNvPr id="4" name="TextBox 3"/>
          <p:cNvSpPr txBox="1"/>
          <p:nvPr/>
        </p:nvSpPr>
        <p:spPr>
          <a:xfrm>
            <a:off x="609600" y="2653023"/>
            <a:ext cx="11277600" cy="1569660"/>
          </a:xfrm>
          <a:prstGeom prst="rect">
            <a:avLst/>
          </a:prstGeom>
          <a:noFill/>
        </p:spPr>
        <p:txBody>
          <a:bodyPr wrap="square" rtlCol="0">
            <a:spAutoFit/>
          </a:bodyPr>
          <a:lstStyle/>
          <a:p>
            <a:pPr algn="ctr"/>
            <a:r>
              <a:rPr lang="en-US" sz="2400"/>
              <a:t>Two routes to reduce risk:</a:t>
            </a:r>
          </a:p>
          <a:p>
            <a:pPr algn="ctr"/>
            <a:endParaRPr lang="en-US" sz="2400"/>
          </a:p>
          <a:p>
            <a:r>
              <a:rPr lang="en-US" sz="2400"/>
              <a:t>If hazard     </a:t>
            </a:r>
            <a:r>
              <a:rPr lang="en-US" sz="2400" dirty="0"/>
              <a:t>,  exposure needs to be reduced </a:t>
            </a:r>
            <a:r>
              <a:rPr lang="en-US" sz="2400"/>
              <a:t>to 0</a:t>
            </a:r>
          </a:p>
          <a:p>
            <a:r>
              <a:rPr lang="en-US" sz="2400"/>
              <a:t>If hazard = 0, exposure can be </a:t>
            </a:r>
            <a:endParaRPr lang="en-US" sz="2400" dirty="0"/>
          </a:p>
        </p:txBody>
      </p:sp>
      <p:sp>
        <p:nvSpPr>
          <p:cNvPr id="5" name="Up Arrow 4"/>
          <p:cNvSpPr/>
          <p:nvPr/>
        </p:nvSpPr>
        <p:spPr>
          <a:xfrm>
            <a:off x="1828800" y="3493771"/>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Up Arrow 8"/>
          <p:cNvSpPr/>
          <p:nvPr/>
        </p:nvSpPr>
        <p:spPr>
          <a:xfrm>
            <a:off x="4419600" y="3850132"/>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2286000" y="4343400"/>
            <a:ext cx="6887206"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2400" dirty="0"/>
              <a:t>Ultimate goal is to use BENIGN materials </a:t>
            </a:r>
            <a:r>
              <a:rPr lang="en-US" sz="2400"/>
              <a:t>= </a:t>
            </a:r>
            <a:r>
              <a:rPr lang="en-US" sz="2400" b="1"/>
              <a:t>no hazard!</a:t>
            </a:r>
            <a:endParaRPr lang="en-US" sz="2400" b="1" dirty="0"/>
          </a:p>
        </p:txBody>
      </p:sp>
      <p:sp>
        <p:nvSpPr>
          <p:cNvPr id="10" name="Rectangle 9"/>
          <p:cNvSpPr/>
          <p:nvPr/>
        </p:nvSpPr>
        <p:spPr>
          <a:xfrm>
            <a:off x="4111833" y="163924"/>
            <a:ext cx="3968330" cy="707886"/>
          </a:xfrm>
          <a:prstGeom prst="rect">
            <a:avLst/>
          </a:prstGeom>
        </p:spPr>
        <p:txBody>
          <a:bodyPr wrap="none">
            <a:spAutoFit/>
          </a:bodyPr>
          <a:lstStyle/>
          <a:p>
            <a:pPr algn="ctr"/>
            <a:r>
              <a:rPr lang="en-US" sz="4000" b="1"/>
              <a:t>The Risk </a:t>
            </a:r>
            <a:r>
              <a:rPr lang="en-US" sz="4000" b="1" dirty="0"/>
              <a:t>Equation</a:t>
            </a:r>
          </a:p>
        </p:txBody>
      </p:sp>
      <p:cxnSp>
        <p:nvCxnSpPr>
          <p:cNvPr id="11" name="Straight Connector 1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2C61AB66-460D-4DD0-A42C-49AADD42F804}"/>
              </a:ext>
            </a:extLst>
          </p:cNvPr>
          <p:cNvSpPr>
            <a:spLocks noGrp="1"/>
          </p:cNvSpPr>
          <p:nvPr>
            <p:ph idx="1"/>
          </p:nvPr>
        </p:nvSpPr>
        <p:spPr>
          <a:xfrm>
            <a:off x="2286000" y="4878548"/>
            <a:ext cx="7620000" cy="1141250"/>
          </a:xfrm>
        </p:spPr>
        <p:txBody>
          <a:bodyPr>
            <a:normAutofit/>
          </a:bodyPr>
          <a:lstStyle/>
          <a:p>
            <a:pPr marL="0" indent="0">
              <a:buNone/>
            </a:pPr>
            <a:r>
              <a:rPr lang="en-US" sz="1800">
                <a:latin typeface="Arial" panose="020B0604020202020204" pitchFamily="34" charset="0"/>
                <a:cs typeface="Arial" panose="020B0604020202020204" pitchFamily="34" charset="0"/>
                <a:sym typeface="Symbol" panose="05050102010706020507" pitchFamily="18" charset="2"/>
              </a:rPr>
              <a:t> </a:t>
            </a:r>
            <a:r>
              <a:rPr lang="en-US" sz="1800">
                <a:latin typeface="Arial" panose="020B0604020202020204" pitchFamily="34" charset="0"/>
                <a:cs typeface="Arial" panose="020B0604020202020204" pitchFamily="34" charset="0"/>
              </a:rPr>
              <a:t>Exposure becomes irrelevant</a:t>
            </a:r>
            <a:endParaRPr lang="en-US" sz="1800" dirty="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sym typeface="Symbol" panose="05050102010706020507" pitchFamily="18" charset="2"/>
              </a:rPr>
              <a:t> </a:t>
            </a:r>
            <a:r>
              <a:rPr lang="en-US" sz="1800">
                <a:latin typeface="Arial" panose="020B0604020202020204" pitchFamily="34" charset="0"/>
                <a:cs typeface="Arial" panose="020B0604020202020204" pitchFamily="34" charset="0"/>
              </a:rPr>
              <a:t>Less </a:t>
            </a:r>
            <a:r>
              <a:rPr lang="en-US" sz="1800" dirty="0">
                <a:latin typeface="Arial" panose="020B0604020202020204" pitchFamily="34" charset="0"/>
                <a:cs typeface="Arial" panose="020B0604020202020204" pitchFamily="34" charset="0"/>
              </a:rPr>
              <a:t>dependence on systems which can fail or </a:t>
            </a:r>
            <a:r>
              <a:rPr lang="en-US" sz="1800">
                <a:latin typeface="Arial" panose="020B0604020202020204" pitchFamily="34" charset="0"/>
                <a:cs typeface="Arial" panose="020B0604020202020204" pitchFamily="34" charset="0"/>
              </a:rPr>
              <a:t>be sabotaged</a:t>
            </a:r>
            <a:endParaRPr lang="en-US" sz="1800" dirty="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sym typeface="Symbol" panose="05050102010706020507" pitchFamily="18" charset="2"/>
              </a:rPr>
              <a:t> </a:t>
            </a:r>
            <a:r>
              <a:rPr lang="en-US" sz="1800">
                <a:latin typeface="Arial" panose="020B0604020202020204" pitchFamily="34" charset="0"/>
                <a:cs typeface="Arial" panose="020B0604020202020204" pitchFamily="34" charset="0"/>
              </a:rPr>
              <a:t>Competitive </a:t>
            </a:r>
            <a:r>
              <a:rPr lang="en-US" sz="1800" dirty="0">
                <a:latin typeface="Arial" panose="020B0604020202020204" pitchFamily="34" charset="0"/>
                <a:cs typeface="Arial" panose="020B0604020202020204" pitchFamily="34" charset="0"/>
              </a:rPr>
              <a:t>advantage – reduces costs associated with toxic materials</a:t>
            </a:r>
          </a:p>
          <a:p>
            <a:pPr marL="0" indent="0">
              <a:buNone/>
            </a:pPr>
            <a:endParaRPr lang="en-US" sz="180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B6D8062-1483-4302-A89F-2E96D584FE1D}"/>
              </a:ext>
            </a:extLst>
          </p:cNvPr>
          <p:cNvSpPr txBox="1">
            <a:spLocks/>
          </p:cNvSpPr>
          <p:nvPr/>
        </p:nvSpPr>
        <p:spPr>
          <a:xfrm>
            <a:off x="6781800" y="3452354"/>
            <a:ext cx="3733800" cy="352453"/>
          </a:xfrm>
          <a:prstGeom prst="rect">
            <a:avLst/>
          </a:prstGeom>
          <a:solidFill>
            <a:srgbClr val="FF000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b="1">
                <a:solidFill>
                  <a:schemeClr val="bg1"/>
                </a:solidFill>
                <a:latin typeface="Arial" panose="020B0604020202020204" pitchFamily="34" charset="0"/>
                <a:cs typeface="Arial" panose="020B0604020202020204" pitchFamily="34" charset="0"/>
                <a:sym typeface="Symbol" panose="05050102010706020507" pitchFamily="18" charset="2"/>
              </a:rPr>
              <a:t>conventional strategy: wear PPE!</a:t>
            </a:r>
            <a:endParaRPr lang="en-US" sz="1800" b="1"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95BB3981-1425-4E0A-BBA2-05D9758C8EF9}"/>
              </a:ext>
            </a:extLst>
          </p:cNvPr>
          <p:cNvSpPr txBox="1">
            <a:spLocks/>
          </p:cNvSpPr>
          <p:nvPr/>
        </p:nvSpPr>
        <p:spPr>
          <a:xfrm>
            <a:off x="6781800" y="3878290"/>
            <a:ext cx="3733800" cy="344393"/>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b="1">
                <a:solidFill>
                  <a:schemeClr val="bg1"/>
                </a:solidFill>
                <a:latin typeface="Arial" panose="020B0604020202020204" pitchFamily="34" charset="0"/>
                <a:cs typeface="Arial" panose="020B0604020202020204" pitchFamily="34" charset="0"/>
                <a:sym typeface="Symbol" panose="05050102010706020507" pitchFamily="18" charset="2"/>
              </a:rPr>
              <a:t>aim of Green Chemistry</a:t>
            </a:r>
            <a:endParaRPr 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92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rotWithShape="1">
          <a:blip r:embed="rId3"/>
          <a:srcRect r="15082"/>
          <a:stretch/>
        </p:blipFill>
        <p:spPr>
          <a:xfrm>
            <a:off x="2743200" y="3457074"/>
            <a:ext cx="4648200" cy="2032000"/>
          </a:xfrm>
          <a:prstGeom prst="rect">
            <a:avLst/>
          </a:prstGeom>
        </p:spPr>
      </p:pic>
      <p:sp>
        <p:nvSpPr>
          <p:cNvPr id="8" name="Content Placeholder 2">
            <a:extLst>
              <a:ext uri="{FF2B5EF4-FFF2-40B4-BE49-F238E27FC236}">
                <a16:creationId xmlns:a16="http://schemas.microsoft.com/office/drawing/2014/main" id="{CA754C81-E8E4-481D-9A30-DE3C2E1A7F66}"/>
              </a:ext>
            </a:extLst>
          </p:cNvPr>
          <p:cNvSpPr txBox="1">
            <a:spLocks/>
          </p:cNvSpPr>
          <p:nvPr/>
        </p:nvSpPr>
        <p:spPr>
          <a:xfrm>
            <a:off x="8001000" y="3810000"/>
            <a:ext cx="2743200" cy="952500"/>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hematotoxicity,</a:t>
            </a:r>
          </a:p>
          <a:p>
            <a:r>
              <a:rPr lang="en-US" sz="2400" b="1">
                <a:solidFill>
                  <a:schemeClr val="bg1"/>
                </a:solidFill>
                <a:latin typeface="Arial" panose="020B0604020202020204" pitchFamily="34" charset="0"/>
                <a:cs typeface="Arial" panose="020B0604020202020204" pitchFamily="34" charset="0"/>
              </a:rPr>
              <a:t>leukemia</a:t>
            </a:r>
            <a:endParaRPr lang="en-US" sz="2400" b="1" dirty="0">
              <a:solidFill>
                <a:schemeClr val="bg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3E7D9D7-15F6-406E-9532-71B55D06F68F}"/>
              </a:ext>
            </a:extLst>
          </p:cNvPr>
          <p:cNvSpPr txBox="1">
            <a:spLocks/>
          </p:cNvSpPr>
          <p:nvPr/>
        </p:nvSpPr>
        <p:spPr>
          <a:xfrm>
            <a:off x="8014447" y="5791200"/>
            <a:ext cx="2743200" cy="4572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non-toxic</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88D101D1-2675-440F-B620-014D007F339C}"/>
              </a:ext>
            </a:extLst>
          </p:cNvPr>
          <p:cNvGraphicFramePr>
            <a:graphicFrameLocks noChangeAspect="1"/>
          </p:cNvGraphicFramePr>
          <p:nvPr>
            <p:extLst>
              <p:ext uri="{D42A27DB-BD31-4B8C-83A1-F6EECF244321}">
                <p14:modId xmlns:p14="http://schemas.microsoft.com/office/powerpoint/2010/main" val="1800090113"/>
              </p:ext>
            </p:extLst>
          </p:nvPr>
        </p:nvGraphicFramePr>
        <p:xfrm>
          <a:off x="2216484" y="5775937"/>
          <a:ext cx="1511300" cy="733425"/>
        </p:xfrm>
        <a:graphic>
          <a:graphicData uri="http://schemas.openxmlformats.org/presentationml/2006/ole">
            <mc:AlternateContent xmlns:mc="http://schemas.openxmlformats.org/markup-compatibility/2006">
              <mc:Choice xmlns:v="urn:schemas-microsoft-com:vml" Requires="v">
                <p:oleObj spid="_x0000_s5128" name="CS ChemDraw Drawing" r:id="rId4" imgW="1511384" imgH="733452" progId="ChemDraw.Document.6.0">
                  <p:embed/>
                </p:oleObj>
              </mc:Choice>
              <mc:Fallback>
                <p:oleObj name="CS ChemDraw Drawing" r:id="rId4" imgW="1511384" imgH="733452" progId="ChemDraw.Document.6.0">
                  <p:embed/>
                  <p:pic>
                    <p:nvPicPr>
                      <p:cNvPr id="0" name=""/>
                      <p:cNvPicPr/>
                      <p:nvPr/>
                    </p:nvPicPr>
                    <p:blipFill>
                      <a:blip r:embed="rId5"/>
                      <a:stretch>
                        <a:fillRect/>
                      </a:stretch>
                    </p:blipFill>
                    <p:spPr>
                      <a:xfrm>
                        <a:off x="2216484" y="5775937"/>
                        <a:ext cx="1511300" cy="733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2E74E1B-FD29-4EC9-8024-BFD3DED2A199}"/>
              </a:ext>
            </a:extLst>
          </p:cNvPr>
          <p:cNvGraphicFramePr>
            <a:graphicFrameLocks noChangeAspect="1"/>
          </p:cNvGraphicFramePr>
          <p:nvPr>
            <p:extLst>
              <p:ext uri="{D42A27DB-BD31-4B8C-83A1-F6EECF244321}">
                <p14:modId xmlns:p14="http://schemas.microsoft.com/office/powerpoint/2010/main" val="1961384841"/>
              </p:ext>
            </p:extLst>
          </p:nvPr>
        </p:nvGraphicFramePr>
        <p:xfrm>
          <a:off x="4724400" y="5706086"/>
          <a:ext cx="1620837" cy="873125"/>
        </p:xfrm>
        <a:graphic>
          <a:graphicData uri="http://schemas.openxmlformats.org/presentationml/2006/ole">
            <mc:AlternateContent xmlns:mc="http://schemas.openxmlformats.org/markup-compatibility/2006">
              <mc:Choice xmlns:v="urn:schemas-microsoft-com:vml" Requires="v">
                <p:oleObj spid="_x0000_s5129" name="CS ChemDraw Drawing" r:id="rId6" imgW="1620794" imgH="873865" progId="ChemDraw.Document.6.0">
                  <p:embed/>
                </p:oleObj>
              </mc:Choice>
              <mc:Fallback>
                <p:oleObj name="CS ChemDraw Drawing" r:id="rId6" imgW="1620794" imgH="873865" progId="ChemDraw.Document.6.0">
                  <p:embed/>
                  <p:pic>
                    <p:nvPicPr>
                      <p:cNvPr id="0" name=""/>
                      <p:cNvPicPr/>
                      <p:nvPr/>
                    </p:nvPicPr>
                    <p:blipFill>
                      <a:blip r:embed="rId7"/>
                      <a:stretch>
                        <a:fillRect/>
                      </a:stretch>
                    </p:blipFill>
                    <p:spPr>
                      <a:xfrm>
                        <a:off x="4724400" y="5706086"/>
                        <a:ext cx="1620837" cy="873125"/>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1A45B207-36B0-4E49-A4F5-40AE689B30A8}"/>
              </a:ext>
            </a:extLst>
          </p:cNvPr>
          <p:cNvCxnSpPr>
            <a:cxnSpLocks/>
          </p:cNvCxnSpPr>
          <p:nvPr/>
        </p:nvCxnSpPr>
        <p:spPr>
          <a:xfrm>
            <a:off x="3733800" y="61722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43BCAE-5684-4EDA-AC9C-F3363F451536}"/>
              </a:ext>
            </a:extLst>
          </p:cNvPr>
          <p:cNvCxnSpPr>
            <a:cxnSpLocks/>
          </p:cNvCxnSpPr>
          <p:nvPr/>
        </p:nvCxnSpPr>
        <p:spPr>
          <a:xfrm>
            <a:off x="6345237" y="60960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503E171-95C4-424F-A496-F913A53EE099}"/>
              </a:ext>
            </a:extLst>
          </p:cNvPr>
          <p:cNvSpPr txBox="1">
            <a:spLocks/>
          </p:cNvSpPr>
          <p:nvPr/>
        </p:nvSpPr>
        <p:spPr>
          <a:xfrm>
            <a:off x="3352800" y="5439859"/>
            <a:ext cx="1447800" cy="398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a:latin typeface="Arial" panose="020B0604020202020204" pitchFamily="34" charset="0"/>
                <a:cs typeface="Arial" panose="020B0604020202020204" pitchFamily="34" charset="0"/>
              </a:rPr>
              <a:t>hepatic oxidation</a:t>
            </a:r>
            <a:endParaRPr lang="en-US" sz="16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F731A305-C23A-4655-AC47-605B6EFB3D5E}"/>
              </a:ext>
            </a:extLst>
          </p:cNvPr>
          <p:cNvSpPr txBox="1">
            <a:spLocks/>
          </p:cNvSpPr>
          <p:nvPr/>
        </p:nvSpPr>
        <p:spPr>
          <a:xfrm>
            <a:off x="3429000" y="6248400"/>
            <a:ext cx="1447800" cy="3980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a:latin typeface="Arial" panose="020B0604020202020204" pitchFamily="34" charset="0"/>
                <a:cs typeface="Arial" panose="020B0604020202020204" pitchFamily="34" charset="0"/>
              </a:rPr>
              <a:t>[detoxification]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975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  </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16392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8851900" cy="369332"/>
          </a:xfrm>
          <a:prstGeom prst="rect">
            <a:avLst/>
          </a:prstGeom>
          <a:noFill/>
        </p:spPr>
        <p:txBody>
          <a:bodyPr wrap="square" rtlCol="0">
            <a:spAutoFit/>
          </a:bodyPr>
          <a:lstStyle/>
          <a:p>
            <a:r>
              <a:rPr lang="en-US" dirty="0"/>
              <a:t>Even if chemists design </a:t>
            </a:r>
            <a:r>
              <a:rPr lang="en-US"/>
              <a:t>one chemical, </a:t>
            </a:r>
            <a:r>
              <a:rPr lang="en-US" dirty="0"/>
              <a:t>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528621"/>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752600"/>
            <a:ext cx="10775519" cy="3810000"/>
          </a:xfrm>
        </p:spPr>
        <p:txBody>
          <a:bodyPr>
            <a:normAutofit/>
          </a:bodyPr>
          <a:lstStyle/>
          <a:p>
            <a:pPr>
              <a:lnSpc>
                <a:spcPct val="100000"/>
              </a:lnSpc>
            </a:pPr>
            <a:r>
              <a:rPr lang="en-US" dirty="0"/>
              <a:t>QSAR = classification models used in the chemical and biological sciences and engineering</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163924"/>
            <a:ext cx="11087907" cy="707886"/>
          </a:xfrm>
          <a:prstGeom prst="rect">
            <a:avLst/>
          </a:prstGeom>
        </p:spPr>
        <p:txBody>
          <a:bodyPr wrap="none">
            <a:spAutoFit/>
          </a:bodyPr>
          <a:lstStyle/>
          <a:p>
            <a:pPr algn="ctr"/>
            <a:r>
              <a:rPr lang="en-US" sz="4000" b="1" dirty="0"/>
              <a:t>QSAR-Quantitative Structure Activity Relationship</a:t>
            </a:r>
          </a:p>
        </p:txBody>
      </p:sp>
      <p:sp>
        <p:nvSpPr>
          <p:cNvPr id="2" name="TextBox 1"/>
          <p:cNvSpPr txBox="1"/>
          <p:nvPr/>
        </p:nvSpPr>
        <p:spPr>
          <a:xfrm>
            <a:off x="302491" y="6477000"/>
            <a:ext cx="3352800" cy="307777"/>
          </a:xfrm>
          <a:prstGeom prst="rect">
            <a:avLst/>
          </a:prstGeom>
          <a:noFill/>
        </p:spPr>
        <p:txBody>
          <a:bodyPr wrap="square" rtlCol="0">
            <a:spAutoFit/>
          </a:bodyPr>
          <a:lstStyle/>
          <a:p>
            <a:r>
              <a:rPr lang="en-US" sz="1400" dirty="0"/>
              <a:t>Wikipedia</a:t>
            </a:r>
          </a:p>
        </p:txBody>
      </p:sp>
      <p:sp>
        <p:nvSpPr>
          <p:cNvPr id="8" name="Rectangle 7"/>
          <p:cNvSpPr/>
          <p:nvPr/>
        </p:nvSpPr>
        <p:spPr>
          <a:xfrm>
            <a:off x="6096000" y="3288435"/>
            <a:ext cx="48768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a:t>potency of the response variable</a:t>
            </a:r>
          </a:p>
        </p:txBody>
      </p:sp>
      <p:sp>
        <p:nvSpPr>
          <p:cNvPr id="9" name="Rectangle 8"/>
          <p:cNvSpPr/>
          <p:nvPr/>
        </p:nvSpPr>
        <p:spPr>
          <a:xfrm>
            <a:off x="1672579" y="3288435"/>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0" name="Left-Right Arrow 9"/>
          <p:cNvSpPr/>
          <p:nvPr/>
        </p:nvSpPr>
        <p:spPr>
          <a:xfrm>
            <a:off x="4568179" y="3323070"/>
            <a:ext cx="1371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11" name="TextBox 10"/>
          <p:cNvSpPr txBox="1"/>
          <p:nvPr/>
        </p:nvSpPr>
        <p:spPr>
          <a:xfrm>
            <a:off x="1520179" y="4038600"/>
            <a:ext cx="3048000" cy="923330"/>
          </a:xfrm>
          <a:prstGeom prst="rect">
            <a:avLst/>
          </a:prstGeom>
          <a:noFill/>
        </p:spPr>
        <p:txBody>
          <a:bodyPr wrap="square" rtlCol="0">
            <a:spAutoFit/>
          </a:bodyPr>
          <a:lstStyle/>
          <a:p>
            <a:pPr algn="ctr"/>
            <a:r>
              <a:rPr lang="en-US" dirty="0"/>
              <a:t>Structure, </a:t>
            </a:r>
            <a:r>
              <a:rPr lang="en-US" dirty="0" err="1"/>
              <a:t>physico</a:t>
            </a:r>
            <a:r>
              <a:rPr lang="en-US" dirty="0"/>
              <a:t>-chemical properties, chemical functionalities</a:t>
            </a:r>
          </a:p>
        </p:txBody>
      </p:sp>
      <p:sp>
        <p:nvSpPr>
          <p:cNvPr id="12" name="TextBox 11"/>
          <p:cNvSpPr txBox="1"/>
          <p:nvPr/>
        </p:nvSpPr>
        <p:spPr>
          <a:xfrm>
            <a:off x="7162800" y="3900606"/>
            <a:ext cx="3048000" cy="1200329"/>
          </a:xfrm>
          <a:prstGeom prst="rect">
            <a:avLst/>
          </a:prstGeom>
          <a:noFill/>
        </p:spPr>
        <p:txBody>
          <a:bodyPr wrap="square" rtlCol="0">
            <a:spAutoFit/>
          </a:bodyPr>
          <a:lstStyle/>
          <a:p>
            <a:pPr algn="ctr"/>
            <a:r>
              <a:rPr lang="en-US" dirty="0"/>
              <a:t>Biological activity: toxicology and eco-toxicology</a:t>
            </a:r>
          </a:p>
          <a:p>
            <a:pPr algn="ctr"/>
            <a:r>
              <a:rPr lang="en-US" dirty="0"/>
              <a:t>[like LC50 or oxidative stress]</a:t>
            </a:r>
          </a:p>
          <a:p>
            <a:pPr algn="ctr"/>
            <a:endParaRPr lang="en-US" dirty="0"/>
          </a:p>
        </p:txBody>
      </p:sp>
      <p:sp>
        <p:nvSpPr>
          <p:cNvPr id="13" name="TextBox 12"/>
          <p:cNvSpPr txBox="1"/>
          <p:nvPr/>
        </p:nvSpPr>
        <p:spPr>
          <a:xfrm>
            <a:off x="186197" y="3288435"/>
            <a:ext cx="1272960" cy="646331"/>
          </a:xfrm>
          <a:prstGeom prst="rect">
            <a:avLst/>
          </a:prstGeom>
          <a:noFill/>
        </p:spPr>
        <p:txBody>
          <a:bodyPr wrap="square" rtlCol="0">
            <a:spAutoFit/>
          </a:bodyPr>
          <a:lstStyle/>
          <a:p>
            <a:pPr algn="ctr"/>
            <a:r>
              <a:rPr lang="en-US" dirty="0"/>
              <a:t>Known data sets</a:t>
            </a:r>
          </a:p>
        </p:txBody>
      </p:sp>
      <p:sp>
        <p:nvSpPr>
          <p:cNvPr id="14" name="Down Arrow 13"/>
          <p:cNvSpPr/>
          <p:nvPr/>
        </p:nvSpPr>
        <p:spPr>
          <a:xfrm>
            <a:off x="5029200" y="2819400"/>
            <a:ext cx="352210" cy="503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029200" y="2459304"/>
            <a:ext cx="3276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established relationship</a:t>
            </a:r>
          </a:p>
        </p:txBody>
      </p:sp>
      <p:sp>
        <p:nvSpPr>
          <p:cNvPr id="17" name="Rectangle 16"/>
          <p:cNvSpPr/>
          <p:nvPr/>
        </p:nvSpPr>
        <p:spPr>
          <a:xfrm>
            <a:off x="1772709" y="5560734"/>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9" name="TextBox 18"/>
          <p:cNvSpPr txBox="1"/>
          <p:nvPr/>
        </p:nvSpPr>
        <p:spPr>
          <a:xfrm>
            <a:off x="286327" y="5560734"/>
            <a:ext cx="1272960" cy="646331"/>
          </a:xfrm>
          <a:prstGeom prst="rect">
            <a:avLst/>
          </a:prstGeom>
          <a:noFill/>
        </p:spPr>
        <p:txBody>
          <a:bodyPr wrap="square" rtlCol="0">
            <a:spAutoFit/>
          </a:bodyPr>
          <a:lstStyle/>
          <a:p>
            <a:pPr algn="ctr"/>
            <a:r>
              <a:rPr lang="en-US" dirty="0"/>
              <a:t>New molecules </a:t>
            </a:r>
          </a:p>
        </p:txBody>
      </p:sp>
      <p:sp>
        <p:nvSpPr>
          <p:cNvPr id="20" name="Down Arrow 19"/>
          <p:cNvSpPr/>
          <p:nvPr/>
        </p:nvSpPr>
        <p:spPr>
          <a:xfrm flipV="1">
            <a:off x="5129330" y="5943797"/>
            <a:ext cx="357070" cy="3808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5159348" y="6324600"/>
            <a:ext cx="47004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uses the learnt rules to predict biology</a:t>
            </a:r>
          </a:p>
        </p:txBody>
      </p:sp>
      <p:sp>
        <p:nvSpPr>
          <p:cNvPr id="22" name="Right Arrow 21"/>
          <p:cNvSpPr/>
          <p:nvPr/>
        </p:nvSpPr>
        <p:spPr>
          <a:xfrm>
            <a:off x="4648200" y="5595369"/>
            <a:ext cx="1371600" cy="427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23" name="Rectangle 22"/>
          <p:cNvSpPr/>
          <p:nvPr/>
        </p:nvSpPr>
        <p:spPr>
          <a:xfrm>
            <a:off x="6248400" y="5257800"/>
            <a:ext cx="4876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t>QSAR predicted potency of the response variable</a:t>
            </a:r>
          </a:p>
        </p:txBody>
      </p:sp>
    </p:spTree>
    <p:extLst>
      <p:ext uri="{BB962C8B-B14F-4D97-AF65-F5344CB8AC3E}">
        <p14:creationId xmlns:p14="http://schemas.microsoft.com/office/powerpoint/2010/main" val="257372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470420" y="163924"/>
            <a:ext cx="9251251" cy="707886"/>
          </a:xfrm>
          <a:prstGeom prst="rect">
            <a:avLst/>
          </a:prstGeom>
        </p:spPr>
        <p:txBody>
          <a:bodyPr wrap="none">
            <a:spAutoFit/>
          </a:bodyPr>
          <a:lstStyle/>
          <a:p>
            <a:pPr algn="ctr"/>
            <a:r>
              <a:rPr lang="en-US" sz="4000" b="1" dirty="0"/>
              <a:t>A simple QSAR example with 2 parameters</a:t>
            </a:r>
          </a:p>
        </p:txBody>
      </p:sp>
      <p:sp>
        <p:nvSpPr>
          <p:cNvPr id="34" name="Rectangle 33"/>
          <p:cNvSpPr/>
          <p:nvPr/>
        </p:nvSpPr>
        <p:spPr>
          <a:xfrm>
            <a:off x="1709738" y="6254750"/>
            <a:ext cx="10127456" cy="307777"/>
          </a:xfrm>
          <a:prstGeom prst="rect">
            <a:avLst/>
          </a:prstGeom>
        </p:spPr>
        <p:txBody>
          <a:bodyPr wrap="square">
            <a:spAutoFit/>
          </a:bodyPr>
          <a:lstStyle/>
          <a:p>
            <a:r>
              <a:rPr lang="en-US" sz="1400"/>
              <a:t>Kostal </a:t>
            </a:r>
            <a:r>
              <a:rPr lang="en-US" sz="1400" i="1" dirty="0"/>
              <a:t>et al.</a:t>
            </a:r>
            <a:r>
              <a:rPr lang="en-US" sz="1400" dirty="0"/>
              <a:t> "Identifying and designing chemicals with minimal acute aquatic toxicity." </a:t>
            </a:r>
            <a:r>
              <a:rPr lang="en-US" sz="1400" i="1" dirty="0"/>
              <a:t>Proc. Nat. Acad. Sci</a:t>
            </a:r>
            <a:r>
              <a:rPr lang="en-US" sz="1400" i="1"/>
              <a:t>.</a:t>
            </a:r>
            <a:r>
              <a:rPr lang="en-US" sz="1400"/>
              <a:t> </a:t>
            </a:r>
            <a:r>
              <a:rPr lang="en-US" sz="1400" b="1"/>
              <a:t>2015</a:t>
            </a:r>
            <a:r>
              <a:rPr lang="en-US" sz="1400"/>
              <a:t>, </a:t>
            </a:r>
            <a:r>
              <a:rPr lang="en-US" sz="1400" i="1"/>
              <a:t>112</a:t>
            </a:r>
            <a:r>
              <a:rPr lang="en-US" sz="1400"/>
              <a:t>, </a:t>
            </a:r>
            <a:r>
              <a:rPr lang="en-US" sz="1400" dirty="0"/>
              <a:t>6289-6294.</a:t>
            </a:r>
          </a:p>
        </p:txBody>
      </p:sp>
      <p:pic>
        <p:nvPicPr>
          <p:cNvPr id="35" name="Picture 2" descr="Fig.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195" y="1397773"/>
            <a:ext cx="4191000" cy="391477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667000" y="4982706"/>
            <a:ext cx="6260430" cy="646331"/>
          </a:xfrm>
          <a:prstGeom prst="rect">
            <a:avLst/>
          </a:prstGeom>
        </p:spPr>
        <p:txBody>
          <a:bodyPr wrap="square">
            <a:spAutoFit/>
          </a:bodyPr>
          <a:lstStyle/>
          <a:p>
            <a:r>
              <a:rPr lang="en-US" dirty="0"/>
              <a:t>Scatter plot colored by category of concern for acute aquatic toxicity based on a 48-h toxicity assay of </a:t>
            </a:r>
            <a:r>
              <a:rPr lang="en-US" i="1" dirty="0"/>
              <a:t>Daphnia magna</a:t>
            </a:r>
            <a:endParaRPr lang="en-US" dirty="0"/>
          </a:p>
        </p:txBody>
      </p:sp>
      <p:sp>
        <p:nvSpPr>
          <p:cNvPr id="37" name="Rectangle 36"/>
          <p:cNvSpPr/>
          <p:nvPr/>
        </p:nvSpPr>
        <p:spPr>
          <a:xfrm>
            <a:off x="8686800" y="5330623"/>
            <a:ext cx="315039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dirty="0"/>
              <a:t>octanol-water distribution coefficient at pH 7.4 (</a:t>
            </a:r>
            <a:r>
              <a:rPr lang="en-US" dirty="0" err="1"/>
              <a:t>log</a:t>
            </a:r>
            <a:r>
              <a:rPr lang="en-US" i="1" dirty="0" err="1"/>
              <a:t>D</a:t>
            </a:r>
            <a:r>
              <a:rPr lang="en-US" baseline="-25000" dirty="0" err="1"/>
              <a:t>o</a:t>
            </a:r>
            <a:r>
              <a:rPr lang="en-US" baseline="-25000" dirty="0"/>
              <a:t>/w</a:t>
            </a:r>
            <a:r>
              <a:rPr lang="en-US" dirty="0"/>
              <a:t>)</a:t>
            </a:r>
            <a:endParaRPr lang="en-CA" dirty="0"/>
          </a:p>
        </p:txBody>
      </p:sp>
      <p:sp>
        <p:nvSpPr>
          <p:cNvPr id="38" name="Rectangle 37"/>
          <p:cNvSpPr/>
          <p:nvPr/>
        </p:nvSpPr>
        <p:spPr>
          <a:xfrm>
            <a:off x="3783806" y="2034508"/>
            <a:ext cx="348138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dirty="0"/>
              <a:t>energy difference between the highest occupied and lowest unoccupied frontier orbitals. Δ</a:t>
            </a:r>
            <a:r>
              <a:rPr lang="en-US" i="1" dirty="0"/>
              <a:t>E</a:t>
            </a:r>
            <a:r>
              <a:rPr lang="en-US" dirty="0"/>
              <a:t> (eV)</a:t>
            </a:r>
            <a:endParaRPr lang="en-CA" dirty="0"/>
          </a:p>
        </p:txBody>
      </p:sp>
      <p:pic>
        <p:nvPicPr>
          <p:cNvPr id="39"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60" y="4572000"/>
            <a:ext cx="1957140" cy="1304760"/>
          </a:xfrm>
          <a:prstGeom prst="rect">
            <a:avLst/>
          </a:prstGeom>
        </p:spPr>
      </p:pic>
      <p:sp>
        <p:nvSpPr>
          <p:cNvPr id="2" name="TextBox 1"/>
          <p:cNvSpPr txBox="1"/>
          <p:nvPr/>
        </p:nvSpPr>
        <p:spPr>
          <a:xfrm>
            <a:off x="588360" y="1917941"/>
            <a:ext cx="2993040" cy="1477328"/>
          </a:xfrm>
          <a:prstGeom prst="rect">
            <a:avLst/>
          </a:prstGeom>
          <a:noFill/>
        </p:spPr>
        <p:txBody>
          <a:bodyPr wrap="square" rtlCol="0">
            <a:spAutoFit/>
          </a:bodyPr>
          <a:lstStyle/>
          <a:p>
            <a:r>
              <a:rPr lang="en-US" dirty="0"/>
              <a:t>In this example a correlation between two parameters: energy gap (Δ</a:t>
            </a:r>
            <a:r>
              <a:rPr lang="en-US" i="1" dirty="0"/>
              <a:t>E)</a:t>
            </a:r>
            <a:r>
              <a:rPr lang="en-US" dirty="0"/>
              <a:t> in molecule and </a:t>
            </a:r>
            <a:r>
              <a:rPr lang="en-US" dirty="0" err="1"/>
              <a:t>logD</a:t>
            </a:r>
            <a:r>
              <a:rPr lang="en-US" baseline="-25000" dirty="0" err="1"/>
              <a:t>ow</a:t>
            </a:r>
            <a:r>
              <a:rPr lang="en-US" baseline="-25000" dirty="0"/>
              <a:t> </a:t>
            </a:r>
            <a:r>
              <a:rPr lang="en-US" dirty="0"/>
              <a:t>and toxicity for Daphnia is established.</a:t>
            </a:r>
            <a:endParaRPr lang="en-US" baseline="-25000" dirty="0"/>
          </a:p>
        </p:txBody>
      </p:sp>
      <p:sp>
        <p:nvSpPr>
          <p:cNvPr id="40" name="TextBox 39"/>
          <p:cNvSpPr txBox="1"/>
          <p:nvPr/>
        </p:nvSpPr>
        <p:spPr>
          <a:xfrm>
            <a:off x="2820225" y="3631159"/>
            <a:ext cx="480208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This tool can predict </a:t>
            </a:r>
            <a:r>
              <a:rPr lang="en-US" dirty="0" err="1"/>
              <a:t>aquatoxicity</a:t>
            </a:r>
            <a:r>
              <a:rPr lang="en-US" dirty="0"/>
              <a:t> using a parameter easy to measure (</a:t>
            </a:r>
            <a:r>
              <a:rPr lang="en-US" dirty="0" err="1"/>
              <a:t>logD</a:t>
            </a:r>
            <a:r>
              <a:rPr lang="en-US" baseline="-25000" dirty="0" err="1"/>
              <a:t>ow</a:t>
            </a:r>
            <a:r>
              <a:rPr lang="en-US" dirty="0"/>
              <a:t>) and a parameter easy to compute (Δ</a:t>
            </a:r>
            <a:r>
              <a:rPr lang="en-US" i="1" dirty="0"/>
              <a:t>E)</a:t>
            </a:r>
            <a:endParaRPr lang="en-CA" dirty="0"/>
          </a:p>
        </p:txBody>
      </p:sp>
      <p:sp>
        <p:nvSpPr>
          <p:cNvPr id="3" name="Rectangle 2"/>
          <p:cNvSpPr/>
          <p:nvPr/>
        </p:nvSpPr>
        <p:spPr>
          <a:xfrm>
            <a:off x="8534400" y="1295400"/>
            <a:ext cx="1447800" cy="17526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601200" y="871810"/>
            <a:ext cx="1524000" cy="369332"/>
          </a:xfrm>
          <a:prstGeom prst="rect">
            <a:avLst/>
          </a:prstGeom>
          <a:noFill/>
          <a:ln>
            <a:solidFill>
              <a:srgbClr val="00B050"/>
            </a:solidFill>
          </a:ln>
        </p:spPr>
        <p:txBody>
          <a:bodyPr wrap="square" rtlCol="0">
            <a:spAutoFit/>
          </a:bodyPr>
          <a:lstStyle/>
          <a:p>
            <a:r>
              <a:rPr lang="en-US" dirty="0"/>
              <a:t>Safe region</a:t>
            </a:r>
          </a:p>
        </p:txBody>
      </p:sp>
    </p:spTree>
    <p:extLst>
      <p:ext uri="{BB962C8B-B14F-4D97-AF65-F5344CB8AC3E}">
        <p14:creationId xmlns:p14="http://schemas.microsoft.com/office/powerpoint/2010/main" val="1946062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7239000" y="1646965"/>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 </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16392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txBox="1">
            <a:spLocks/>
          </p:cNvSpPr>
          <p:nvPr/>
        </p:nvSpPr>
        <p:spPr>
          <a:xfrm>
            <a:off x="983391" y="1356805"/>
            <a:ext cx="8686800" cy="685800"/>
          </a:xfrm>
          <a:prstGeom prst="rect">
            <a:avLst/>
          </a:prstGeom>
        </p:spPr>
        <p:txBody>
          <a:bodyPr vert="horz" lIns="91440" tIns="45720" rIns="91440" bIns="45720" rtlCol="0" anchor="ctr">
            <a:normAutofit fontScale="97500"/>
          </a:bodyPr>
          <a:lstStyle/>
          <a:p>
            <a:pPr algn="ctr">
              <a:spcBef>
                <a:spcPct val="0"/>
              </a:spcBef>
              <a:defRPr/>
            </a:pPr>
            <a:endParaRPr lang="en-US" sz="3200" dirty="0">
              <a:solidFill>
                <a:schemeClr val="tx2"/>
              </a:solidFill>
              <a:latin typeface="+mj-lt"/>
              <a:ea typeface="+mj-ea"/>
              <a:cs typeface="+mj-cs"/>
            </a:endParaRPr>
          </a:p>
        </p:txBody>
      </p:sp>
      <p:grpSp>
        <p:nvGrpSpPr>
          <p:cNvPr id="30" name="Group 29"/>
          <p:cNvGrpSpPr/>
          <p:nvPr/>
        </p:nvGrpSpPr>
        <p:grpSpPr>
          <a:xfrm>
            <a:off x="1742411" y="1747927"/>
            <a:ext cx="9252270" cy="3322778"/>
            <a:chOff x="1063820" y="1122960"/>
            <a:chExt cx="9252270" cy="3322778"/>
          </a:xfrm>
        </p:grpSpPr>
        <p:sp>
          <p:nvSpPr>
            <p:cNvPr id="5" name="TextBox 4"/>
            <p:cNvSpPr txBox="1"/>
            <p:nvPr/>
          </p:nvSpPr>
          <p:spPr>
            <a:xfrm>
              <a:off x="1063820" y="3866160"/>
              <a:ext cx="1526980" cy="338554"/>
            </a:xfrm>
            <a:prstGeom prst="rect">
              <a:avLst/>
            </a:prstGeom>
            <a:noFill/>
          </p:spPr>
          <p:txBody>
            <a:bodyPr wrap="none" rtlCol="0">
              <a:spAutoFit/>
            </a:bodyPr>
            <a:lstStyle/>
            <a:p>
              <a:r>
                <a:rPr lang="en-US" sz="1600" dirty="0"/>
                <a:t>Small molecules</a:t>
              </a:r>
            </a:p>
          </p:txBody>
        </p:sp>
        <p:sp>
          <p:nvSpPr>
            <p:cNvPr id="6" name="TextBox 5"/>
            <p:cNvSpPr txBox="1"/>
            <p:nvPr/>
          </p:nvSpPr>
          <p:spPr>
            <a:xfrm>
              <a:off x="7239000" y="3832406"/>
              <a:ext cx="1626066" cy="338554"/>
            </a:xfrm>
            <a:prstGeom prst="rect">
              <a:avLst/>
            </a:prstGeom>
            <a:noFill/>
          </p:spPr>
          <p:txBody>
            <a:bodyPr wrap="none" rtlCol="0">
              <a:spAutoFit/>
            </a:bodyPr>
            <a:lstStyle/>
            <a:p>
              <a:r>
                <a:rPr lang="en-US" sz="1600" dirty="0"/>
                <a:t>Whole organisms</a:t>
              </a:r>
            </a:p>
          </p:txBody>
        </p:sp>
        <p:sp>
          <p:nvSpPr>
            <p:cNvPr id="7" name="TextBox 6"/>
            <p:cNvSpPr txBox="1"/>
            <p:nvPr/>
          </p:nvSpPr>
          <p:spPr>
            <a:xfrm>
              <a:off x="2209800" y="3332760"/>
              <a:ext cx="1216599" cy="584776"/>
            </a:xfrm>
            <a:prstGeom prst="rect">
              <a:avLst/>
            </a:prstGeom>
            <a:noFill/>
          </p:spPr>
          <p:txBody>
            <a:bodyPr wrap="none" rtlCol="0">
              <a:spAutoFit/>
            </a:bodyPr>
            <a:lstStyle/>
            <a:p>
              <a:r>
                <a:rPr lang="en-US" sz="1600" dirty="0"/>
                <a:t>Polypeptide</a:t>
              </a:r>
            </a:p>
            <a:p>
              <a:r>
                <a:rPr lang="en-US" sz="1600" dirty="0"/>
                <a:t>DNA strands</a:t>
              </a:r>
            </a:p>
          </p:txBody>
        </p:sp>
        <p:sp>
          <p:nvSpPr>
            <p:cNvPr id="8" name="TextBox 7"/>
            <p:cNvSpPr txBox="1"/>
            <p:nvPr/>
          </p:nvSpPr>
          <p:spPr>
            <a:xfrm>
              <a:off x="3352800" y="2494560"/>
              <a:ext cx="1013519" cy="830997"/>
            </a:xfrm>
            <a:prstGeom prst="rect">
              <a:avLst/>
            </a:prstGeom>
            <a:noFill/>
          </p:spPr>
          <p:txBody>
            <a:bodyPr wrap="none" rtlCol="0">
              <a:spAutoFit/>
            </a:bodyPr>
            <a:lstStyle/>
            <a:p>
              <a:r>
                <a:rPr lang="en-US" sz="1600" dirty="0"/>
                <a:t>Enzymes</a:t>
              </a:r>
            </a:p>
            <a:p>
              <a:r>
                <a:rPr lang="en-US" sz="1600" dirty="0"/>
                <a:t>Receptors</a:t>
              </a:r>
            </a:p>
            <a:p>
              <a:r>
                <a:rPr lang="en-US" sz="1600" dirty="0"/>
                <a:t>Genes</a:t>
              </a:r>
            </a:p>
          </p:txBody>
        </p:sp>
        <p:sp>
          <p:nvSpPr>
            <p:cNvPr id="9" name="TextBox 8"/>
            <p:cNvSpPr txBox="1"/>
            <p:nvPr/>
          </p:nvSpPr>
          <p:spPr>
            <a:xfrm>
              <a:off x="4343400" y="2113560"/>
              <a:ext cx="1112805" cy="338554"/>
            </a:xfrm>
            <a:prstGeom prst="rect">
              <a:avLst/>
            </a:prstGeom>
            <a:noFill/>
          </p:spPr>
          <p:txBody>
            <a:bodyPr wrap="none" rtlCol="0">
              <a:spAutoFit/>
            </a:bodyPr>
            <a:lstStyle/>
            <a:p>
              <a:r>
                <a:rPr lang="en-US" sz="1600" dirty="0"/>
                <a:t>Organelles </a:t>
              </a:r>
            </a:p>
          </p:txBody>
        </p:sp>
        <p:sp>
          <p:nvSpPr>
            <p:cNvPr id="10" name="TextBox 9"/>
            <p:cNvSpPr txBox="1"/>
            <p:nvPr/>
          </p:nvSpPr>
          <p:spPr>
            <a:xfrm>
              <a:off x="5257800" y="2646960"/>
              <a:ext cx="570589" cy="338554"/>
            </a:xfrm>
            <a:prstGeom prst="rect">
              <a:avLst/>
            </a:prstGeom>
            <a:noFill/>
          </p:spPr>
          <p:txBody>
            <a:bodyPr wrap="none" rtlCol="0">
              <a:spAutoFit/>
            </a:bodyPr>
            <a:lstStyle/>
            <a:p>
              <a:r>
                <a:rPr lang="en-US" sz="1600" dirty="0"/>
                <a:t>Cells</a:t>
              </a:r>
            </a:p>
          </p:txBody>
        </p:sp>
        <p:sp>
          <p:nvSpPr>
            <p:cNvPr id="11" name="TextBox 10"/>
            <p:cNvSpPr txBox="1"/>
            <p:nvPr/>
          </p:nvSpPr>
          <p:spPr>
            <a:xfrm>
              <a:off x="5791200" y="3027960"/>
              <a:ext cx="782386" cy="338554"/>
            </a:xfrm>
            <a:prstGeom prst="rect">
              <a:avLst/>
            </a:prstGeom>
            <a:noFill/>
          </p:spPr>
          <p:txBody>
            <a:bodyPr wrap="none" rtlCol="0">
              <a:spAutoFit/>
            </a:bodyPr>
            <a:lstStyle/>
            <a:p>
              <a:r>
                <a:rPr lang="en-US" sz="1600" dirty="0"/>
                <a:t>Tissues</a:t>
              </a:r>
            </a:p>
          </p:txBody>
        </p:sp>
        <p:sp>
          <p:nvSpPr>
            <p:cNvPr id="12" name="TextBox 11"/>
            <p:cNvSpPr txBox="1"/>
            <p:nvPr/>
          </p:nvSpPr>
          <p:spPr>
            <a:xfrm>
              <a:off x="6477000" y="3408960"/>
              <a:ext cx="768359" cy="338554"/>
            </a:xfrm>
            <a:prstGeom prst="rect">
              <a:avLst/>
            </a:prstGeom>
            <a:noFill/>
          </p:spPr>
          <p:txBody>
            <a:bodyPr wrap="none" rtlCol="0">
              <a:spAutoFit/>
            </a:bodyPr>
            <a:lstStyle/>
            <a:p>
              <a:r>
                <a:rPr lang="en-US" sz="1600" dirty="0"/>
                <a:t>Organs</a:t>
              </a:r>
            </a:p>
          </p:txBody>
        </p:sp>
        <p:sp>
          <p:nvSpPr>
            <p:cNvPr id="32" name="TextBox 31"/>
            <p:cNvSpPr txBox="1"/>
            <p:nvPr/>
          </p:nvSpPr>
          <p:spPr>
            <a:xfrm>
              <a:off x="9067800" y="4076406"/>
              <a:ext cx="1248290" cy="369332"/>
            </a:xfrm>
            <a:prstGeom prst="rect">
              <a:avLst/>
            </a:prstGeom>
            <a:noFill/>
          </p:spPr>
          <p:txBody>
            <a:bodyPr wrap="none" rtlCol="0">
              <a:spAutoFit/>
            </a:bodyPr>
            <a:lstStyle/>
            <a:p>
              <a:r>
                <a:rPr lang="en-US" dirty="0"/>
                <a:t>System size</a:t>
              </a:r>
            </a:p>
          </p:txBody>
        </p:sp>
        <p:sp>
          <p:nvSpPr>
            <p:cNvPr id="36" name="Right Arrow 35"/>
            <p:cNvSpPr/>
            <p:nvPr/>
          </p:nvSpPr>
          <p:spPr>
            <a:xfrm>
              <a:off x="1066800" y="4170960"/>
              <a:ext cx="8001000" cy="228600"/>
            </a:xfrm>
            <a:prstGeom prst="rightArrow">
              <a:avLst/>
            </a:prstGeom>
            <a:gradFill>
              <a:gsLst>
                <a:gs pos="0">
                  <a:schemeClr val="accent1"/>
                </a:gs>
                <a:gs pos="100000">
                  <a:schemeClr val="bg1"/>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67600" y="1199160"/>
              <a:ext cx="1175258" cy="369332"/>
            </a:xfrm>
            <a:prstGeom prst="rect">
              <a:avLst/>
            </a:prstGeom>
            <a:noFill/>
          </p:spPr>
          <p:txBody>
            <a:bodyPr wrap="none" rtlCol="0">
              <a:spAutoFit/>
            </a:bodyPr>
            <a:lstStyle/>
            <a:p>
              <a:r>
                <a:rPr lang="en-US" b="1" dirty="0">
                  <a:solidFill>
                    <a:schemeClr val="tx2"/>
                  </a:solidFill>
                </a:rPr>
                <a:t>Toxicology</a:t>
              </a:r>
            </a:p>
          </p:txBody>
        </p:sp>
        <p:sp>
          <p:nvSpPr>
            <p:cNvPr id="40" name="TextBox 39"/>
            <p:cNvSpPr txBox="1"/>
            <p:nvPr/>
          </p:nvSpPr>
          <p:spPr>
            <a:xfrm>
              <a:off x="1219200" y="1199160"/>
              <a:ext cx="2599301" cy="369332"/>
            </a:xfrm>
            <a:prstGeom prst="rect">
              <a:avLst/>
            </a:prstGeom>
            <a:noFill/>
          </p:spPr>
          <p:txBody>
            <a:bodyPr wrap="none" rtlCol="0">
              <a:spAutoFit/>
            </a:bodyPr>
            <a:lstStyle/>
            <a:p>
              <a:r>
                <a:rPr lang="en-US" b="1" dirty="0">
                  <a:solidFill>
                    <a:schemeClr val="accent6">
                      <a:lumMod val="50000"/>
                    </a:schemeClr>
                  </a:solidFill>
                </a:rPr>
                <a:t>Computational chemistry</a:t>
              </a:r>
            </a:p>
          </p:txBody>
        </p:sp>
        <p:sp>
          <p:nvSpPr>
            <p:cNvPr id="38" name="Rectangle 37"/>
            <p:cNvSpPr/>
            <p:nvPr/>
          </p:nvSpPr>
          <p:spPr>
            <a:xfrm>
              <a:off x="1143000" y="1122960"/>
              <a:ext cx="3429000" cy="3048000"/>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48200" y="1122960"/>
              <a:ext cx="4191000" cy="304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7570" name="Picture 2" descr="http://upload.wikimedia.org/wikipedia/commons/thumb/1/1c/Water_molecule_3D.svg/698px-Water_molecule_3D.svg.png"/>
            <p:cNvPicPr>
              <a:picLocks noChangeAspect="1" noChangeArrowheads="1"/>
            </p:cNvPicPr>
            <p:nvPr/>
          </p:nvPicPr>
          <p:blipFill>
            <a:blip r:embed="rId3" cstate="print"/>
            <a:srcRect/>
            <a:stretch>
              <a:fillRect/>
            </a:stretch>
          </p:blipFill>
          <p:spPr bwMode="auto">
            <a:xfrm>
              <a:off x="1371600" y="3408960"/>
              <a:ext cx="609599" cy="523826"/>
            </a:xfrm>
            <a:prstGeom prst="rect">
              <a:avLst/>
            </a:prstGeom>
            <a:noFill/>
          </p:spPr>
        </p:pic>
        <p:pic>
          <p:nvPicPr>
            <p:cNvPr id="237572" name="Picture 4" descr="http://www.embl.de/%7Eseqanal/courses/proteinEvolutionEllsTorinoJan09/images/shortExtendedPeptideSequenceLineSideChain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99041" y="2494560"/>
              <a:ext cx="1625159" cy="1126614"/>
            </a:xfrm>
            <a:prstGeom prst="rect">
              <a:avLst/>
            </a:prstGeom>
            <a:noFill/>
          </p:spPr>
        </p:pic>
        <p:pic>
          <p:nvPicPr>
            <p:cNvPr id="237574" name="Picture 6" descr="http://www.avirenviro.com/images/enzyme.jpg"/>
            <p:cNvPicPr>
              <a:picLocks noChangeAspect="1" noChangeArrowheads="1"/>
            </p:cNvPicPr>
            <p:nvPr/>
          </p:nvPicPr>
          <p:blipFill>
            <a:blip r:embed="rId5" cstate="print">
              <a:clrChange>
                <a:clrFrom>
                  <a:srgbClr val="FEFAF9"/>
                </a:clrFrom>
                <a:clrTo>
                  <a:srgbClr val="FEFAF9">
                    <a:alpha val="0"/>
                  </a:srgbClr>
                </a:clrTo>
              </a:clrChange>
            </a:blip>
            <a:srcRect/>
            <a:stretch>
              <a:fillRect/>
            </a:stretch>
          </p:blipFill>
          <p:spPr bwMode="auto">
            <a:xfrm>
              <a:off x="3048000" y="1538618"/>
              <a:ext cx="1295400" cy="1032142"/>
            </a:xfrm>
            <a:prstGeom prst="rect">
              <a:avLst/>
            </a:prstGeom>
            <a:noFill/>
          </p:spPr>
        </p:pic>
        <p:pic>
          <p:nvPicPr>
            <p:cNvPr id="237576" name="Picture 8" descr="http://3.bp.blogspot.com/-OgJUw06HWXA/T4ODhFIm_WI/AAAAAAAAFF0/KrdvSP2xezM/s1600/mouse_528x30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93668" y="3180360"/>
              <a:ext cx="1069332" cy="609600"/>
            </a:xfrm>
            <a:prstGeom prst="rect">
              <a:avLst/>
            </a:prstGeom>
            <a:noFill/>
          </p:spPr>
        </p:pic>
        <p:pic>
          <p:nvPicPr>
            <p:cNvPr id="237578" name="Picture 10" descr="Liver and Pancreas"/>
            <p:cNvPicPr>
              <a:picLocks noChangeAspect="1" noChangeArrowheads="1"/>
            </p:cNvPicPr>
            <p:nvPr/>
          </p:nvPicPr>
          <p:blipFill>
            <a:blip r:embed="rId7" cstate="print">
              <a:clrChange>
                <a:clrFrom>
                  <a:srgbClr val="FFFEFF"/>
                </a:clrFrom>
                <a:clrTo>
                  <a:srgbClr val="FFFEFF">
                    <a:alpha val="0"/>
                  </a:srgbClr>
                </a:clrTo>
              </a:clrChange>
            </a:blip>
            <a:srcRect/>
            <a:stretch>
              <a:fillRect/>
            </a:stretch>
          </p:blipFill>
          <p:spPr bwMode="auto">
            <a:xfrm>
              <a:off x="6781800" y="2799360"/>
              <a:ext cx="775791" cy="685800"/>
            </a:xfrm>
            <a:prstGeom prst="rect">
              <a:avLst/>
            </a:prstGeom>
            <a:noFill/>
          </p:spPr>
        </p:pic>
        <p:pic>
          <p:nvPicPr>
            <p:cNvPr id="237580" name="Picture 12" descr="http://www.mc.uky.edu/cocvd/images/Liver%20H&amp;E%2040x.jpg"/>
            <p:cNvPicPr>
              <a:picLocks noChangeAspect="1" noChangeArrowheads="1"/>
            </p:cNvPicPr>
            <p:nvPr/>
          </p:nvPicPr>
          <p:blipFill>
            <a:blip r:embed="rId8" cstate="print"/>
            <a:srcRect/>
            <a:stretch>
              <a:fillRect/>
            </a:stretch>
          </p:blipFill>
          <p:spPr bwMode="auto">
            <a:xfrm>
              <a:off x="6019800" y="2494560"/>
              <a:ext cx="666340" cy="533400"/>
            </a:xfrm>
            <a:prstGeom prst="rect">
              <a:avLst/>
            </a:prstGeom>
            <a:noFill/>
          </p:spPr>
        </p:pic>
        <p:pic>
          <p:nvPicPr>
            <p:cNvPr id="237586" name="Picture 18" descr="http://biology.clc.uc.edu/graphics/bio104/cell.jpg"/>
            <p:cNvPicPr>
              <a:picLocks noChangeAspect="1" noChangeArrowheads="1"/>
            </p:cNvPicPr>
            <p:nvPr/>
          </p:nvPicPr>
          <p:blipFill>
            <a:blip r:embed="rId9" cstate="print">
              <a:clrChange>
                <a:clrFrom>
                  <a:srgbClr val="E8F1E0"/>
                </a:clrFrom>
                <a:clrTo>
                  <a:srgbClr val="E8F1E0">
                    <a:alpha val="0"/>
                  </a:srgbClr>
                </a:clrTo>
              </a:clrChange>
            </a:blip>
            <a:srcRect/>
            <a:stretch>
              <a:fillRect/>
            </a:stretch>
          </p:blipFill>
          <p:spPr bwMode="auto">
            <a:xfrm>
              <a:off x="5410200" y="2106448"/>
              <a:ext cx="533400" cy="540512"/>
            </a:xfrm>
            <a:prstGeom prst="rect">
              <a:avLst/>
            </a:prstGeom>
            <a:noFill/>
          </p:spPr>
        </p:pic>
        <p:pic>
          <p:nvPicPr>
            <p:cNvPr id="237588" name="Picture 20" descr="mitochondria.gif"/>
            <p:cNvPicPr>
              <a:picLocks noChangeAspect="1" noChangeArrowheads="1"/>
            </p:cNvPicPr>
            <p:nvPr/>
          </p:nvPicPr>
          <p:blipFill>
            <a:blip r:embed="rId10" cstate="print"/>
            <a:srcRect/>
            <a:stretch>
              <a:fillRect/>
            </a:stretch>
          </p:blipFill>
          <p:spPr bwMode="auto">
            <a:xfrm>
              <a:off x="4267200" y="1275360"/>
              <a:ext cx="1002393" cy="762000"/>
            </a:xfrm>
            <a:prstGeom prst="rect">
              <a:avLst/>
            </a:prstGeom>
            <a:noFill/>
          </p:spPr>
        </p:pic>
      </p:grpSp>
      <p:sp>
        <p:nvSpPr>
          <p:cNvPr id="41" name="TextBox 40"/>
          <p:cNvSpPr txBox="1"/>
          <p:nvPr/>
        </p:nvSpPr>
        <p:spPr>
          <a:xfrm>
            <a:off x="1403234" y="5686695"/>
            <a:ext cx="9537933" cy="1015663"/>
          </a:xfrm>
          <a:prstGeom prst="rect">
            <a:avLst/>
          </a:prstGeom>
          <a:noFill/>
        </p:spPr>
        <p:txBody>
          <a:bodyPr wrap="square" rtlCol="0">
            <a:spAutoFit/>
          </a:bodyPr>
          <a:lstStyle/>
          <a:p>
            <a:pPr algn="ctr"/>
            <a:r>
              <a:rPr lang="en-US" sz="2000" dirty="0"/>
              <a:t>As toxicology has increased its understanding of underlying biological processes leading to toxicity, computational chemistry can now describe the chemical transformations involved in these processes </a:t>
            </a:r>
          </a:p>
        </p:txBody>
      </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5437" y="152400"/>
            <a:ext cx="11673920" cy="707886"/>
          </a:xfrm>
          <a:prstGeom prst="rect">
            <a:avLst/>
          </a:prstGeom>
        </p:spPr>
        <p:txBody>
          <a:bodyPr wrap="square">
            <a:spAutoFit/>
          </a:bodyPr>
          <a:lstStyle/>
          <a:p>
            <a:pPr algn="ctr"/>
            <a:r>
              <a:rPr lang="en-US" sz="4000" b="1" dirty="0"/>
              <a:t>Next generation: powers of computational Chemistry</a:t>
            </a:r>
          </a:p>
        </p:txBody>
      </p:sp>
      <p:sp>
        <p:nvSpPr>
          <p:cNvPr id="42" name="Right Arrow 35">
            <a:extLst>
              <a:ext uri="{FF2B5EF4-FFF2-40B4-BE49-F238E27FC236}">
                <a16:creationId xmlns:a16="http://schemas.microsoft.com/office/drawing/2014/main" id="{B9E62334-CA08-49F0-8369-68B008DBC37A}"/>
              </a:ext>
            </a:extLst>
          </p:cNvPr>
          <p:cNvSpPr/>
          <p:nvPr/>
        </p:nvSpPr>
        <p:spPr>
          <a:xfrm>
            <a:off x="1745391" y="5304503"/>
            <a:ext cx="8001000" cy="228600"/>
          </a:xfrm>
          <a:prstGeom prst="rightArrow">
            <a:avLst/>
          </a:prstGeom>
          <a:gradFill flip="none" rotWithShape="1">
            <a:gsLst>
              <a:gs pos="0">
                <a:srgbClr val="FF0000"/>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A528EEC-BDB3-4DFB-B641-EFE5C7828046}"/>
              </a:ext>
            </a:extLst>
          </p:cNvPr>
          <p:cNvSpPr txBox="1"/>
          <p:nvPr/>
        </p:nvSpPr>
        <p:spPr>
          <a:xfrm>
            <a:off x="9732944" y="5070705"/>
            <a:ext cx="2445609" cy="646331"/>
          </a:xfrm>
          <a:prstGeom prst="rect">
            <a:avLst/>
          </a:prstGeom>
          <a:noFill/>
        </p:spPr>
        <p:txBody>
          <a:bodyPr wrap="square" rtlCol="0">
            <a:spAutoFit/>
          </a:bodyPr>
          <a:lstStyle/>
          <a:p>
            <a:r>
              <a:rPr lang="en-US"/>
              <a:t>Advances in technology &amp; science</a:t>
            </a:r>
            <a:endParaRPr lang="en-US" dirty="0"/>
          </a:p>
        </p:txBody>
      </p:sp>
    </p:spTree>
    <p:extLst>
      <p:ext uri="{BB962C8B-B14F-4D97-AF65-F5344CB8AC3E}">
        <p14:creationId xmlns:p14="http://schemas.microsoft.com/office/powerpoint/2010/main" val="516326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5437" y="152400"/>
            <a:ext cx="11673920" cy="707886"/>
          </a:xfrm>
          <a:prstGeom prst="rect">
            <a:avLst/>
          </a:prstGeom>
        </p:spPr>
        <p:txBody>
          <a:bodyPr wrap="square">
            <a:spAutoFit/>
          </a:bodyPr>
          <a:lstStyle/>
          <a:p>
            <a:pPr algn="ctr"/>
            <a:r>
              <a:rPr lang="en-US" sz="4000" b="1" dirty="0"/>
              <a:t>Next generation: powers of computational Chemistry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438925"/>
            <a:ext cx="6553200" cy="4914900"/>
          </a:xfrm>
          <a:prstGeom prst="rect">
            <a:avLst/>
          </a:prstGeom>
        </p:spPr>
      </p:pic>
      <p:sp>
        <p:nvSpPr>
          <p:cNvPr id="3" name="TextBox 2"/>
          <p:cNvSpPr txBox="1"/>
          <p:nvPr/>
        </p:nvSpPr>
        <p:spPr>
          <a:xfrm>
            <a:off x="7924800" y="1752600"/>
            <a:ext cx="4038600" cy="3139321"/>
          </a:xfrm>
          <a:prstGeom prst="rect">
            <a:avLst/>
          </a:prstGeom>
          <a:noFill/>
        </p:spPr>
        <p:txBody>
          <a:bodyPr wrap="square" rtlCol="0">
            <a:spAutoFit/>
          </a:bodyPr>
          <a:lstStyle/>
          <a:p>
            <a:r>
              <a:rPr lang="en-US" dirty="0"/>
              <a:t>Docking software have been able to model very precisely the active site of a target enzyme (target to a drug for instance, or to a toxic).</a:t>
            </a:r>
          </a:p>
          <a:p>
            <a:endParaRPr lang="en-US" dirty="0"/>
          </a:p>
          <a:p>
            <a:r>
              <a:rPr lang="en-US" dirty="0"/>
              <a:t>In drug design such software are used to predict the best molecules for biological activity. Only the best performing are synthesized and tested.</a:t>
            </a:r>
          </a:p>
          <a:p>
            <a:endParaRPr lang="en-US" dirty="0"/>
          </a:p>
          <a:p>
            <a:r>
              <a:rPr lang="en-US" dirty="0"/>
              <a:t>Similar ideas can be used in toxicology</a:t>
            </a:r>
          </a:p>
        </p:txBody>
      </p:sp>
      <p:sp>
        <p:nvSpPr>
          <p:cNvPr id="4" name="Rectangle 3"/>
          <p:cNvSpPr/>
          <p:nvPr/>
        </p:nvSpPr>
        <p:spPr>
          <a:xfrm>
            <a:off x="152400" y="6456169"/>
            <a:ext cx="3484095" cy="307777"/>
          </a:xfrm>
          <a:prstGeom prst="rect">
            <a:avLst/>
          </a:prstGeom>
        </p:spPr>
        <p:txBody>
          <a:bodyPr wrap="none">
            <a:spAutoFit/>
          </a:bodyPr>
          <a:lstStyle/>
          <a:p>
            <a:r>
              <a:rPr lang="en-US" sz="1400" dirty="0"/>
              <a:t>http://www.molfunction.com/software5.htm</a:t>
            </a:r>
          </a:p>
        </p:txBody>
      </p:sp>
    </p:spTree>
    <p:extLst>
      <p:ext uri="{BB962C8B-B14F-4D97-AF65-F5344CB8AC3E}">
        <p14:creationId xmlns:p14="http://schemas.microsoft.com/office/powerpoint/2010/main" val="2414258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514600"/>
            <a:ext cx="9296400" cy="1524000"/>
          </a:xfrm>
        </p:spPr>
        <p:txBody>
          <a:bodyPr>
            <a:normAutofit/>
          </a:bodyPr>
          <a:lstStyle/>
          <a:p>
            <a:pPr marL="0" indent="0" algn="ctr">
              <a:buNone/>
            </a:pPr>
            <a:r>
              <a:rPr lang="en-US" sz="3200" dirty="0">
                <a:latin typeface="+mn-lt"/>
              </a:rPr>
              <a:t>Create a reliable tool for chemists which will not only predict the toxicity of existing chemicals but will allow a design of future molecules with reduced hazard</a:t>
            </a:r>
          </a:p>
        </p:txBody>
      </p:sp>
    </p:spTree>
    <p:extLst>
      <p:ext uri="{BB962C8B-B14F-4D97-AF65-F5344CB8AC3E}">
        <p14:creationId xmlns:p14="http://schemas.microsoft.com/office/powerpoint/2010/main" val="1239139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16392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727203"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6" name="Rectangle 3"/>
          <p:cNvSpPr>
            <a:spLocks noChangeArrowheads="1"/>
          </p:cNvSpPr>
          <p:nvPr/>
        </p:nvSpPr>
        <p:spPr bwMode="auto">
          <a:xfrm>
            <a:off x="4165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8" name="Rectangle 5"/>
          <p:cNvSpPr>
            <a:spLocks noChangeArrowheads="1"/>
          </p:cNvSpPr>
          <p:nvPr/>
        </p:nvSpPr>
        <p:spPr bwMode="auto">
          <a:xfrm>
            <a:off x="381000" y="1432019"/>
            <a:ext cx="11277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buFont typeface="Arial" charset="0"/>
              <a:buChar char="•"/>
            </a:pPr>
            <a:r>
              <a:rPr lang="en-US" altLang="x-none" sz="2800" b="1">
                <a:latin typeface="+mn-lt"/>
              </a:rPr>
              <a:t>Dealing with waste</a:t>
            </a:r>
            <a:r>
              <a:rPr lang="en-US" altLang="x-none" sz="2800">
                <a:latin typeface="+mn-lt"/>
              </a:rPr>
              <a:t>: treatment, </a:t>
            </a:r>
            <a:r>
              <a:rPr lang="en-US" altLang="x-none" sz="2800" dirty="0">
                <a:latin typeface="+mn-lt"/>
              </a:rPr>
              <a:t>control</a:t>
            </a:r>
            <a:r>
              <a:rPr lang="en-US" altLang="x-none" sz="2800">
                <a:latin typeface="+mn-lt"/>
              </a:rPr>
              <a:t>, disposal</a:t>
            </a:r>
            <a:r>
              <a:rPr lang="en-US" altLang="x-none" sz="2800" dirty="0">
                <a:latin typeface="+mn-lt"/>
              </a:rPr>
              <a:t>; pollutant monitoring;  hazardous waste site cleanup.</a:t>
            </a:r>
          </a:p>
          <a:p>
            <a:pPr>
              <a:buFont typeface="Arial" charset="0"/>
              <a:buChar char="•"/>
            </a:pPr>
            <a:endParaRPr lang="en-US" altLang="x-none" sz="800" dirty="0">
              <a:latin typeface="+mn-lt"/>
            </a:endParaRPr>
          </a:p>
          <a:p>
            <a:pPr>
              <a:buFont typeface="Arial" charset="0"/>
              <a:buChar char="•"/>
            </a:pPr>
            <a:r>
              <a:rPr lang="en-US" altLang="x-none" sz="2800" b="1" dirty="0">
                <a:latin typeface="+mn-lt"/>
              </a:rPr>
              <a:t>Development of standards</a:t>
            </a:r>
            <a:r>
              <a:rPr lang="en-US" altLang="x-none" sz="2800" dirty="0">
                <a:latin typeface="+mn-lt"/>
              </a:rPr>
              <a:t> for emissions to air, releases to water, and disposal by land, as well as regulation of  these standards.</a:t>
            </a:r>
          </a:p>
          <a:p>
            <a:pPr>
              <a:buFont typeface="Arial" charset="0"/>
              <a:buChar char="•"/>
            </a:pPr>
            <a:endParaRPr lang="en-US" altLang="x-none" sz="800" dirty="0">
              <a:latin typeface="+mn-lt"/>
            </a:endParaRPr>
          </a:p>
          <a:p>
            <a:pPr>
              <a:buFont typeface="Arial" charset="0"/>
              <a:buChar char="•"/>
            </a:pPr>
            <a:r>
              <a:rPr lang="ja-JP" altLang="en-US" sz="2800" b="1">
                <a:latin typeface="+mn-lt"/>
              </a:rPr>
              <a:t>“</a:t>
            </a:r>
            <a:r>
              <a:rPr lang="en-US" altLang="ja-JP" sz="2800" b="1">
                <a:latin typeface="+mn-lt"/>
              </a:rPr>
              <a:t>Command </a:t>
            </a:r>
            <a:r>
              <a:rPr lang="en-US" altLang="ja-JP" sz="2800" b="1" dirty="0">
                <a:latin typeface="+mn-lt"/>
              </a:rPr>
              <a:t>and Control</a:t>
            </a:r>
            <a:r>
              <a:rPr lang="ja-JP" altLang="en-US" sz="2800" b="1" dirty="0">
                <a:latin typeface="+mn-lt"/>
              </a:rPr>
              <a:t>”</a:t>
            </a:r>
            <a:endParaRPr lang="en-US" altLang="ja-JP" sz="2800" b="1" dirty="0">
              <a:latin typeface="+mn-lt"/>
            </a:endParaRPr>
          </a:p>
          <a:p>
            <a:pPr>
              <a:buFont typeface="Arial" charset="0"/>
              <a:buChar char="•"/>
            </a:pPr>
            <a:r>
              <a:rPr lang="en-US" altLang="x-none" sz="2800" b="1" dirty="0">
                <a:latin typeface="+mn-lt"/>
              </a:rPr>
              <a:t>Compensating</a:t>
            </a:r>
            <a:r>
              <a:rPr lang="en-US" altLang="x-none" sz="2800" dirty="0">
                <a:latin typeface="+mn-lt"/>
              </a:rPr>
              <a:t> injured employees</a:t>
            </a:r>
          </a:p>
          <a:p>
            <a:pPr>
              <a:buFont typeface="Arial" charset="0"/>
              <a:buChar char="•"/>
            </a:pPr>
            <a:r>
              <a:rPr lang="en-US" altLang="x-none" sz="2800" b="1">
                <a:latin typeface="+mn-lt"/>
              </a:rPr>
              <a:t>Investment</a:t>
            </a:r>
            <a:r>
              <a:rPr lang="en-US" altLang="x-none" sz="2800">
                <a:latin typeface="+mn-lt"/>
              </a:rPr>
              <a:t> in </a:t>
            </a:r>
            <a:r>
              <a:rPr lang="en-US" altLang="x-none" sz="2800" dirty="0">
                <a:latin typeface="+mn-lt"/>
              </a:rPr>
              <a:t>protective </a:t>
            </a:r>
            <a:r>
              <a:rPr lang="en-US" altLang="x-none" sz="2800" dirty="0" err="1">
                <a:latin typeface="+mn-lt"/>
              </a:rPr>
              <a:t>equipments</a:t>
            </a:r>
            <a:endParaRPr lang="en-US" altLang="x-none" sz="2800" dirty="0">
              <a:latin typeface="+mn-lt"/>
            </a:endParaRPr>
          </a:p>
        </p:txBody>
      </p:sp>
      <p:sp>
        <p:nvSpPr>
          <p:cNvPr id="6" name="Rectangle 5"/>
          <p:cNvSpPr/>
          <p:nvPr/>
        </p:nvSpPr>
        <p:spPr>
          <a:xfrm>
            <a:off x="1776203" y="163924"/>
            <a:ext cx="8639609" cy="707886"/>
          </a:xfrm>
          <a:prstGeom prst="rect">
            <a:avLst/>
          </a:prstGeom>
        </p:spPr>
        <p:txBody>
          <a:bodyPr wrap="none">
            <a:spAutoFit/>
          </a:bodyPr>
          <a:lstStyle/>
          <a:p>
            <a:pPr algn="ctr"/>
            <a:r>
              <a:rPr lang="en-US" sz="4000" b="1" dirty="0"/>
              <a:t>Historical Approach to Hazard Problems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84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438400"/>
            <a:ext cx="4668391" cy="2514600"/>
          </a:xfrm>
        </p:spPr>
        <p:txBody>
          <a:bodyPr>
            <a:normAutofit/>
          </a:bodyPr>
          <a:lstStyle/>
          <a:p>
            <a:r>
              <a:rPr lang="en-US" sz="3600" dirty="0">
                <a:latin typeface="+mn-lt"/>
              </a:rPr>
              <a:t>EPA </a:t>
            </a:r>
            <a:r>
              <a:rPr lang="en-US" sz="3600" dirty="0" err="1">
                <a:latin typeface="+mn-lt"/>
              </a:rPr>
              <a:t>ToxCast</a:t>
            </a:r>
            <a:endParaRPr lang="en-US" sz="3600" dirty="0">
              <a:latin typeface="+mn-lt"/>
            </a:endParaRPr>
          </a:p>
          <a:p>
            <a:r>
              <a:rPr lang="en-US" sz="3600" dirty="0">
                <a:latin typeface="+mn-lt"/>
              </a:rPr>
              <a:t>Tox21</a:t>
            </a:r>
          </a:p>
          <a:p>
            <a:endParaRPr lang="en-US" sz="3600" dirty="0"/>
          </a:p>
          <a:p>
            <a:r>
              <a:rPr lang="en-US" sz="3600" dirty="0">
                <a:latin typeface="+mn-lt"/>
              </a:rPr>
              <a:t>Network lab assays</a:t>
            </a:r>
          </a:p>
          <a:p>
            <a:pPr marL="0" indent="0">
              <a:buNone/>
            </a:pPr>
            <a:endParaRPr lang="en-US" sz="3600"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51682" y="163924"/>
            <a:ext cx="6288709" cy="707886"/>
          </a:xfrm>
          <a:prstGeom prst="rect">
            <a:avLst/>
          </a:prstGeom>
        </p:spPr>
        <p:txBody>
          <a:bodyPr wrap="none">
            <a:spAutoFit/>
          </a:bodyPr>
          <a:lstStyle/>
          <a:p>
            <a:pPr algn="ctr"/>
            <a:r>
              <a:rPr lang="en-US" sz="4000" b="1" dirty="0"/>
              <a:t>Where is Data Coming from?</a:t>
            </a:r>
          </a:p>
        </p:txBody>
      </p:sp>
      <p:sp>
        <p:nvSpPr>
          <p:cNvPr id="2" name="Right Brace 1">
            <a:extLst>
              <a:ext uri="{FF2B5EF4-FFF2-40B4-BE49-F238E27FC236}">
                <a16:creationId xmlns:a16="http://schemas.microsoft.com/office/drawing/2014/main" id="{BD74C8E0-611D-C94D-ABCE-5F7646AE3825}"/>
              </a:ext>
            </a:extLst>
          </p:cNvPr>
          <p:cNvSpPr/>
          <p:nvPr/>
        </p:nvSpPr>
        <p:spPr>
          <a:xfrm>
            <a:off x="5105400" y="2438400"/>
            <a:ext cx="685800" cy="12573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1CA271EB-56C0-3D4F-8C5C-6990A66FA470}"/>
              </a:ext>
            </a:extLst>
          </p:cNvPr>
          <p:cNvSpPr/>
          <p:nvPr/>
        </p:nvSpPr>
        <p:spPr>
          <a:xfrm>
            <a:off x="6248400" y="4343400"/>
            <a:ext cx="324991"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590844F-3FEE-674E-B661-A8CDDD8E1952}"/>
              </a:ext>
            </a:extLst>
          </p:cNvPr>
          <p:cNvSpPr txBox="1"/>
          <p:nvPr/>
        </p:nvSpPr>
        <p:spPr>
          <a:xfrm>
            <a:off x="5999747" y="3031958"/>
            <a:ext cx="2289409" cy="369332"/>
          </a:xfrm>
          <a:prstGeom prst="rect">
            <a:avLst/>
          </a:prstGeom>
          <a:noFill/>
        </p:spPr>
        <p:txBody>
          <a:bodyPr wrap="none" rtlCol="0">
            <a:spAutoFit/>
          </a:bodyPr>
          <a:lstStyle/>
          <a:p>
            <a:r>
              <a:rPr lang="en-US" dirty="0"/>
              <a:t>High throughput assay</a:t>
            </a:r>
          </a:p>
        </p:txBody>
      </p:sp>
      <p:sp>
        <p:nvSpPr>
          <p:cNvPr id="8" name="TextBox 7">
            <a:extLst>
              <a:ext uri="{FF2B5EF4-FFF2-40B4-BE49-F238E27FC236}">
                <a16:creationId xmlns:a16="http://schemas.microsoft.com/office/drawing/2014/main" id="{DF7F279C-EFD3-D341-8BE0-EEA78DF2BA5D}"/>
              </a:ext>
            </a:extLst>
          </p:cNvPr>
          <p:cNvSpPr txBox="1"/>
          <p:nvPr/>
        </p:nvSpPr>
        <p:spPr>
          <a:xfrm>
            <a:off x="6705600" y="4387334"/>
            <a:ext cx="2298130" cy="369332"/>
          </a:xfrm>
          <a:prstGeom prst="rect">
            <a:avLst/>
          </a:prstGeom>
          <a:noFill/>
        </p:spPr>
        <p:txBody>
          <a:bodyPr wrap="none" rtlCol="0">
            <a:spAutoFit/>
          </a:bodyPr>
          <a:lstStyle/>
          <a:p>
            <a:r>
              <a:rPr lang="en-US" dirty="0"/>
              <a:t>Low throughput assay </a:t>
            </a:r>
          </a:p>
        </p:txBody>
      </p:sp>
      <p:sp>
        <p:nvSpPr>
          <p:cNvPr id="9" name="TextBox 8">
            <a:extLst>
              <a:ext uri="{FF2B5EF4-FFF2-40B4-BE49-F238E27FC236}">
                <a16:creationId xmlns:a16="http://schemas.microsoft.com/office/drawing/2014/main" id="{05C1563F-65A6-4FA5-9405-92A53ECBF109}"/>
              </a:ext>
            </a:extLst>
          </p:cNvPr>
          <p:cNvSpPr txBox="1"/>
          <p:nvPr/>
        </p:nvSpPr>
        <p:spPr>
          <a:xfrm>
            <a:off x="6284686" y="1367970"/>
            <a:ext cx="5742818" cy="369332"/>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National Center for Computational Toxicology (NCCT</a:t>
            </a:r>
            <a:r>
              <a:rPr lang="en-US" dirty="0">
                <a:cs typeface="Calibri"/>
              </a:rPr>
              <a:t>)</a:t>
            </a:r>
            <a:endParaRPr lang="en-US" dirty="0"/>
          </a:p>
        </p:txBody>
      </p:sp>
    </p:spTree>
    <p:extLst>
      <p:ext uri="{BB962C8B-B14F-4D97-AF65-F5344CB8AC3E}">
        <p14:creationId xmlns:p14="http://schemas.microsoft.com/office/powerpoint/2010/main" val="261857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9119" y="1723892"/>
            <a:ext cx="6210759" cy="577962"/>
          </a:xfrm>
        </p:spPr>
        <p:txBody>
          <a:bodyPr/>
          <a:lstStyle/>
          <a:p>
            <a:pPr marL="0" indent="0">
              <a:buNone/>
            </a:pPr>
            <a:r>
              <a:rPr lang="en-US" dirty="0">
                <a:latin typeface="+mn-lt"/>
              </a:rPr>
              <a:t>Assay can test almost any biological effect </a:t>
            </a:r>
          </a:p>
        </p:txBody>
      </p:sp>
      <p:sp>
        <p:nvSpPr>
          <p:cNvPr id="5" name="TextBox 4"/>
          <p:cNvSpPr txBox="1"/>
          <p:nvPr/>
        </p:nvSpPr>
        <p:spPr>
          <a:xfrm>
            <a:off x="3020458" y="2423794"/>
            <a:ext cx="4850174" cy="830997"/>
          </a:xfrm>
          <a:prstGeom prst="rect">
            <a:avLst/>
          </a:prstGeom>
          <a:noFill/>
        </p:spPr>
        <p:txBody>
          <a:bodyPr wrap="none" rtlCol="0">
            <a:spAutoFit/>
          </a:bodyPr>
          <a:lstStyle/>
          <a:p>
            <a:r>
              <a:rPr lang="en-US" sz="2400" dirty="0"/>
              <a:t>In vitro assay </a:t>
            </a:r>
            <a:r>
              <a:rPr lang="en-US" sz="2400" dirty="0">
                <a:sym typeface="Wingdings" pitchFamily="2" charset="2"/>
              </a:rPr>
              <a:t></a:t>
            </a:r>
            <a:r>
              <a:rPr lang="en-US" sz="2400" dirty="0"/>
              <a:t>in cell </a:t>
            </a:r>
            <a:endParaRPr lang="en-US" sz="2400" dirty="0">
              <a:sym typeface="Wingdings"/>
            </a:endParaRPr>
          </a:p>
          <a:p>
            <a:r>
              <a:rPr lang="en-US" sz="2400" dirty="0">
                <a:sym typeface="Wingdings"/>
              </a:rPr>
              <a:t>In vivo assay </a:t>
            </a:r>
            <a:r>
              <a:rPr lang="en-US" sz="2400" dirty="0">
                <a:sym typeface="Wingdings" pitchFamily="2" charset="2"/>
              </a:rPr>
              <a:t></a:t>
            </a:r>
            <a:r>
              <a:rPr lang="en-US" sz="2400" dirty="0">
                <a:sym typeface="Wingdings"/>
              </a:rPr>
              <a:t>outcome in organism </a:t>
            </a:r>
            <a:endParaRPr lang="en-US" sz="2400" dirty="0"/>
          </a:p>
        </p:txBody>
      </p:sp>
      <p:sp>
        <p:nvSpPr>
          <p:cNvPr id="7" name="TextBox 6"/>
          <p:cNvSpPr txBox="1"/>
          <p:nvPr/>
        </p:nvSpPr>
        <p:spPr>
          <a:xfrm>
            <a:off x="2788427" y="3886200"/>
            <a:ext cx="6615145" cy="2308324"/>
          </a:xfrm>
          <a:prstGeom prst="rect">
            <a:avLst/>
          </a:prstGeom>
          <a:noFill/>
        </p:spPr>
        <p:txBody>
          <a:bodyPr wrap="none" rtlCol="0">
            <a:spAutoFit/>
          </a:bodyPr>
          <a:lstStyle/>
          <a:p>
            <a:pPr algn="ctr"/>
            <a:r>
              <a:rPr lang="en-US" sz="2400" b="1" dirty="0"/>
              <a:t>Ideal assay is:</a:t>
            </a:r>
          </a:p>
          <a:p>
            <a:pPr algn="ctr"/>
            <a:r>
              <a:rPr lang="en-US" sz="2400" dirty="0"/>
              <a:t>Reproducible: same result when repeated </a:t>
            </a:r>
          </a:p>
          <a:p>
            <a:pPr algn="ctr"/>
            <a:r>
              <a:rPr lang="en-US" sz="2400" dirty="0"/>
              <a:t>Reliable: same result with different people repeat it</a:t>
            </a:r>
          </a:p>
          <a:p>
            <a:pPr algn="ctr"/>
            <a:r>
              <a:rPr lang="en-US" sz="2400" dirty="0"/>
              <a:t>Sensitive: won’t miss an effect</a:t>
            </a:r>
          </a:p>
          <a:p>
            <a:pPr algn="ctr"/>
            <a:r>
              <a:rPr lang="en-US" sz="2400" dirty="0"/>
              <a:t>Specific: won’t say there is an effect if there is not</a:t>
            </a:r>
          </a:p>
          <a:p>
            <a:pPr algn="ctr"/>
            <a:r>
              <a:rPr lang="en-US" sz="2400" dirty="0"/>
              <a:t>Predictive of outcome of interest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93430" y="163924"/>
            <a:ext cx="4005200" cy="707886"/>
          </a:xfrm>
          <a:prstGeom prst="rect">
            <a:avLst/>
          </a:prstGeom>
        </p:spPr>
        <p:txBody>
          <a:bodyPr wrap="none">
            <a:spAutoFit/>
          </a:bodyPr>
          <a:lstStyle/>
          <a:p>
            <a:pPr algn="ctr"/>
            <a:r>
              <a:rPr lang="en-US" sz="4000" b="1" dirty="0"/>
              <a:t>What is an Assay?</a:t>
            </a:r>
          </a:p>
        </p:txBody>
      </p:sp>
    </p:spTree>
    <p:extLst>
      <p:ext uri="{BB962C8B-B14F-4D97-AF65-F5344CB8AC3E}">
        <p14:creationId xmlns:p14="http://schemas.microsoft.com/office/powerpoint/2010/main" val="84450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0" y="5741314"/>
            <a:ext cx="3820562" cy="1116687"/>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047"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9"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bwMode="auto">
          <a:xfrm>
            <a:off x="2847363" y="4312622"/>
            <a:ext cx="274320" cy="169261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2" name="Rectangle 11"/>
          <p:cNvSpPr/>
          <p:nvPr/>
        </p:nvSpPr>
        <p:spPr bwMode="auto">
          <a:xfrm>
            <a:off x="3125598" y="4312622"/>
            <a:ext cx="640080" cy="169261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3" name="Rectangle 12"/>
          <p:cNvSpPr/>
          <p:nvPr/>
        </p:nvSpPr>
        <p:spPr bwMode="auto">
          <a:xfrm>
            <a:off x="4419600" y="5684222"/>
            <a:ext cx="710184" cy="32101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graphicFrame>
        <p:nvGraphicFramePr>
          <p:cNvPr id="15" name="Table 14"/>
          <p:cNvGraphicFramePr>
            <a:graphicFrameLocks noGrp="1"/>
          </p:cNvGraphicFramePr>
          <p:nvPr/>
        </p:nvGraphicFramePr>
        <p:xfrm>
          <a:off x="1752601" y="1418502"/>
          <a:ext cx="8686799" cy="23152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399">
                  <a:extLst>
                    <a:ext uri="{9D8B030D-6E8A-4147-A177-3AD203B41FA5}">
                      <a16:colId xmlns:a16="http://schemas.microsoft.com/office/drawing/2014/main" val="20005"/>
                    </a:ext>
                  </a:extLst>
                </a:gridCol>
              </a:tblGrid>
              <a:tr h="390675">
                <a:tc>
                  <a:txBody>
                    <a:bodyPr/>
                    <a:lstStyle/>
                    <a:p>
                      <a:r>
                        <a:rPr lang="en-US" sz="1600" b="1" dirty="0">
                          <a:solidFill>
                            <a:schemeClr val="tx1"/>
                          </a:solidFill>
                        </a:rPr>
                        <a:t>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Chemicals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Assays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Endpoints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rPr>
                        <a:t>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0675">
                <a:tc>
                  <a:txBody>
                    <a:bodyPr/>
                    <a:lstStyle/>
                    <a:p>
                      <a:r>
                        <a:rPr lang="en-US" sz="1600" dirty="0">
                          <a:solidFill>
                            <a:schemeClr val="tx1"/>
                          </a:solidFill>
                        </a:rPr>
                        <a:t>ToxCast Phase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675">
                <a:tc>
                  <a:txBody>
                    <a:bodyPr/>
                    <a:lstStyle/>
                    <a:p>
                      <a:r>
                        <a:rPr lang="en-US" sz="1600" dirty="0">
                          <a:solidFill>
                            <a:schemeClr val="tx1"/>
                          </a:solidFill>
                        </a:rPr>
                        <a:t>ToxCast Phase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0675">
                <a:tc>
                  <a:txBody>
                    <a:bodyPr/>
                    <a:lstStyle/>
                    <a:p>
                      <a:r>
                        <a:rPr lang="en-US" sz="1600" dirty="0">
                          <a:solidFill>
                            <a:schemeClr val="tx1"/>
                          </a:solidFill>
                        </a:rPr>
                        <a:t>ToxCast</a:t>
                      </a:r>
                      <a:r>
                        <a:rPr lang="en-US" sz="1600" baseline="0" dirty="0">
                          <a:solidFill>
                            <a:schemeClr val="tx1"/>
                          </a:solidFill>
                        </a:rPr>
                        <a:t> Phase </a:t>
                      </a:r>
                      <a:r>
                        <a:rPr lang="en-US" sz="1600" baseline="0" dirty="0" err="1">
                          <a:solidFill>
                            <a:schemeClr val="tx1"/>
                          </a:solidFill>
                        </a:rPr>
                        <a:t>IIIa</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Just</a:t>
                      </a:r>
                      <a:r>
                        <a:rPr lang="en-US" sz="1600" baseline="0" dirty="0">
                          <a:solidFill>
                            <a:schemeClr val="tx1"/>
                          </a:solidFill>
                        </a:rPr>
                        <a:t> starting</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675">
                <a:tc>
                  <a:txBody>
                    <a:bodyPr/>
                    <a:lstStyle/>
                    <a:p>
                      <a:r>
                        <a:rPr lang="en-US" sz="1600" dirty="0">
                          <a:solidFill>
                            <a:schemeClr val="tx1"/>
                          </a:solidFill>
                        </a:rPr>
                        <a:t>E1K (endocrine)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1923">
                <a:tc>
                  <a:txBody>
                    <a:bodyPr/>
                    <a:lstStyle/>
                    <a:p>
                      <a:r>
                        <a:rPr lang="en-US" sz="1600" dirty="0">
                          <a:solidFill>
                            <a:schemeClr val="tx1"/>
                          </a:solidFill>
                        </a:rPr>
                        <a:t>Tox21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0" name="TextBox 19"/>
          <p:cNvSpPr txBox="1"/>
          <p:nvPr/>
        </p:nvSpPr>
        <p:spPr>
          <a:xfrm>
            <a:off x="5410201" y="6027003"/>
            <a:ext cx="1882629" cy="369332"/>
          </a:xfrm>
          <a:prstGeom prst="rect">
            <a:avLst/>
          </a:prstGeom>
          <a:noFill/>
        </p:spPr>
        <p:txBody>
          <a:bodyPr wrap="square" rtlCol="0">
            <a:spAutoFit/>
          </a:bodyPr>
          <a:lstStyle/>
          <a:p>
            <a:r>
              <a:rPr lang="en-US" dirty="0"/>
              <a:t>Chemicals</a:t>
            </a:r>
          </a:p>
        </p:txBody>
      </p:sp>
      <p:sp>
        <p:nvSpPr>
          <p:cNvPr id="21" name="TextBox 20"/>
          <p:cNvSpPr txBox="1"/>
          <p:nvPr/>
        </p:nvSpPr>
        <p:spPr>
          <a:xfrm rot="16200000">
            <a:off x="1692598" y="4966838"/>
            <a:ext cx="1434517" cy="430887"/>
          </a:xfrm>
          <a:prstGeom prst="rect">
            <a:avLst/>
          </a:prstGeom>
          <a:noFill/>
        </p:spPr>
        <p:txBody>
          <a:bodyPr wrap="square" rtlCol="0">
            <a:spAutoFit/>
          </a:bodyPr>
          <a:lstStyle/>
          <a:p>
            <a:r>
              <a:rPr lang="en-US" sz="2200" dirty="0"/>
              <a:t>Assays</a:t>
            </a:r>
          </a:p>
        </p:txBody>
      </p:sp>
      <p:cxnSp>
        <p:nvCxnSpPr>
          <p:cNvPr id="23" name="Straight Arrow Connector 22"/>
          <p:cNvCxnSpPr/>
          <p:nvPr/>
        </p:nvCxnSpPr>
        <p:spPr bwMode="auto">
          <a:xfrm>
            <a:off x="7239000" y="6260068"/>
            <a:ext cx="1143000" cy="2232"/>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2743201" y="4541222"/>
            <a:ext cx="1" cy="1072598"/>
          </a:xfrm>
          <a:prstGeom prst="straightConnector1">
            <a:avLst/>
          </a:prstGeom>
          <a:noFill/>
          <a:ln w="25400" cap="flat" cmpd="sng" algn="ctr">
            <a:solidFill>
              <a:schemeClr val="tx1"/>
            </a:solidFill>
            <a:prstDash val="solid"/>
            <a:round/>
            <a:headEnd type="none" w="med" len="med"/>
            <a:tailEnd type="arrow"/>
          </a:ln>
          <a:effectLst/>
        </p:spPr>
      </p:cxnSp>
      <p:sp>
        <p:nvSpPr>
          <p:cNvPr id="22" name="TextBox 21"/>
          <p:cNvSpPr txBox="1"/>
          <p:nvPr/>
        </p:nvSpPr>
        <p:spPr>
          <a:xfrm>
            <a:off x="1981200" y="4160223"/>
            <a:ext cx="753732" cy="430887"/>
          </a:xfrm>
          <a:prstGeom prst="rect">
            <a:avLst/>
          </a:prstGeom>
          <a:noFill/>
        </p:spPr>
        <p:txBody>
          <a:bodyPr wrap="none" rtlCol="0">
            <a:spAutoFit/>
          </a:bodyPr>
          <a:lstStyle/>
          <a:p>
            <a:r>
              <a:rPr lang="en-US" sz="2200" dirty="0"/>
              <a:t>~600</a:t>
            </a:r>
          </a:p>
        </p:txBody>
      </p:sp>
      <p:sp>
        <p:nvSpPr>
          <p:cNvPr id="26" name="TextBox 25"/>
          <p:cNvSpPr txBox="1"/>
          <p:nvPr/>
        </p:nvSpPr>
        <p:spPr>
          <a:xfrm>
            <a:off x="9065764" y="6031468"/>
            <a:ext cx="825867" cy="369332"/>
          </a:xfrm>
          <a:prstGeom prst="rect">
            <a:avLst/>
          </a:prstGeom>
          <a:noFill/>
        </p:spPr>
        <p:txBody>
          <a:bodyPr wrap="none" rtlCol="0">
            <a:spAutoFit/>
          </a:bodyPr>
          <a:lstStyle/>
          <a:p>
            <a:r>
              <a:rPr lang="en-US" dirty="0"/>
              <a:t>~8,200</a:t>
            </a:r>
          </a:p>
        </p:txBody>
      </p:sp>
      <p:sp>
        <p:nvSpPr>
          <p:cNvPr id="28" name="Rectangle 27"/>
          <p:cNvSpPr/>
          <p:nvPr/>
        </p:nvSpPr>
        <p:spPr bwMode="auto">
          <a:xfrm>
            <a:off x="3724276" y="1856652"/>
            <a:ext cx="184731" cy="33855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9" name="Rectangle 28"/>
          <p:cNvSpPr/>
          <p:nvPr/>
        </p:nvSpPr>
        <p:spPr bwMode="auto">
          <a:xfrm>
            <a:off x="3724276" y="2237652"/>
            <a:ext cx="184731" cy="33855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0" name="Rectangle 29"/>
          <p:cNvSpPr/>
          <p:nvPr/>
        </p:nvSpPr>
        <p:spPr bwMode="auto">
          <a:xfrm>
            <a:off x="3724276" y="3012497"/>
            <a:ext cx="184731" cy="33855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1" name="Rectangle 30"/>
          <p:cNvSpPr/>
          <p:nvPr/>
        </p:nvSpPr>
        <p:spPr bwMode="auto">
          <a:xfrm>
            <a:off x="3724276" y="3399702"/>
            <a:ext cx="184731" cy="338554"/>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7" name="Rectangle 26"/>
          <p:cNvSpPr/>
          <p:nvPr/>
        </p:nvSpPr>
        <p:spPr bwMode="auto">
          <a:xfrm>
            <a:off x="3779520" y="5531822"/>
            <a:ext cx="640080" cy="47341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4" name="Rectangle 13"/>
          <p:cNvSpPr/>
          <p:nvPr/>
        </p:nvSpPr>
        <p:spPr bwMode="auto">
          <a:xfrm>
            <a:off x="2851558" y="5836622"/>
            <a:ext cx="6825843" cy="168610"/>
          </a:xfrm>
          <a:prstGeom prst="rect">
            <a:avLst/>
          </a:prstGeom>
          <a:solidFill>
            <a:schemeClr val="accent2">
              <a:lumMod val="40000"/>
              <a:lumOff val="60000"/>
              <a:alpha val="5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4" name="Rectangle 33"/>
          <p:cNvSpPr/>
          <p:nvPr/>
        </p:nvSpPr>
        <p:spPr bwMode="auto">
          <a:xfrm>
            <a:off x="3724276" y="2618652"/>
            <a:ext cx="184731" cy="338554"/>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5" name="TextBox 34"/>
          <p:cNvSpPr txBox="1"/>
          <p:nvPr/>
        </p:nvSpPr>
        <p:spPr>
          <a:xfrm>
            <a:off x="2590800" y="5939136"/>
            <a:ext cx="298480" cy="430887"/>
          </a:xfrm>
          <a:prstGeom prst="rect">
            <a:avLst/>
          </a:prstGeom>
          <a:noFill/>
        </p:spPr>
        <p:txBody>
          <a:bodyPr wrap="square" rtlCol="0">
            <a:spAutoFit/>
          </a:bodyPr>
          <a:lstStyle/>
          <a:p>
            <a:r>
              <a:rPr lang="en-US" sz="2200" dirty="0"/>
              <a:t>0</a:t>
            </a:r>
          </a:p>
        </p:txBody>
      </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212284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3800" y="2667000"/>
            <a:ext cx="4495800" cy="4343400"/>
          </a:xfrm>
        </p:spPr>
        <p:txBody>
          <a:bodyPr/>
          <a:lstStyle/>
          <a:p>
            <a:r>
              <a:rPr lang="en-US" sz="2400" dirty="0" err="1">
                <a:latin typeface="+mn-lt"/>
              </a:rPr>
              <a:t>ToxCast</a:t>
            </a:r>
            <a:r>
              <a:rPr lang="en-US" sz="2400" dirty="0">
                <a:latin typeface="+mn-lt"/>
              </a:rPr>
              <a:t> phase I: primarily pesticides</a:t>
            </a:r>
          </a:p>
          <a:p>
            <a:r>
              <a:rPr lang="en-US" sz="2400" dirty="0" err="1">
                <a:latin typeface="+mn-lt"/>
              </a:rPr>
              <a:t>ToxCast</a:t>
            </a:r>
            <a:r>
              <a:rPr lang="en-US" sz="2400" dirty="0">
                <a:latin typeface="+mn-lt"/>
              </a:rPr>
              <a:t> phase II: industrial chemicals</a:t>
            </a:r>
          </a:p>
          <a:p>
            <a:r>
              <a:rPr lang="en-US" sz="2400" dirty="0" err="1">
                <a:latin typeface="+mn-lt"/>
              </a:rPr>
              <a:t>ToxCast</a:t>
            </a:r>
            <a:r>
              <a:rPr lang="en-US" sz="2400" dirty="0">
                <a:latin typeface="+mn-lt"/>
              </a:rPr>
              <a:t> phase III: diverse chemical space; high production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56" t="15178" r="4356" b="-178"/>
          <a:stretch/>
        </p:blipFill>
        <p:spPr>
          <a:xfrm>
            <a:off x="381000" y="1600200"/>
            <a:ext cx="6997700" cy="4461034"/>
          </a:xfrm>
          <a:prstGeom prst="rect">
            <a:avLst/>
          </a:prstGeom>
        </p:spPr>
      </p:pic>
      <p:sp>
        <p:nvSpPr>
          <p:cNvPr id="5"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1906192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92" t="36314" r="-137" b="611"/>
          <a:stretch/>
        </p:blipFill>
        <p:spPr>
          <a:xfrm>
            <a:off x="1830765" y="2677229"/>
            <a:ext cx="8804666" cy="4180037"/>
          </a:xfrm>
        </p:spPr>
      </p:pic>
      <p:sp>
        <p:nvSpPr>
          <p:cNvPr id="3"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79568" y="163924"/>
            <a:ext cx="3432927" cy="707886"/>
          </a:xfrm>
          <a:prstGeom prst="rect">
            <a:avLst/>
          </a:prstGeom>
        </p:spPr>
        <p:txBody>
          <a:bodyPr wrap="none">
            <a:spAutoFit/>
          </a:bodyPr>
          <a:lstStyle/>
          <a:p>
            <a:pPr algn="ctr"/>
            <a:r>
              <a:rPr lang="en-US" sz="4000" b="1" dirty="0"/>
              <a:t>Data Endpoints</a:t>
            </a:r>
          </a:p>
        </p:txBody>
      </p:sp>
      <p:sp>
        <p:nvSpPr>
          <p:cNvPr id="2" name="TextBox 1">
            <a:extLst>
              <a:ext uri="{FF2B5EF4-FFF2-40B4-BE49-F238E27FC236}">
                <a16:creationId xmlns:a16="http://schemas.microsoft.com/office/drawing/2014/main" id="{D0B7C015-1E56-4D9C-95AC-D733B94765C9}"/>
              </a:ext>
            </a:extLst>
          </p:cNvPr>
          <p:cNvSpPr txBox="1"/>
          <p:nvPr/>
        </p:nvSpPr>
        <p:spPr>
          <a:xfrm>
            <a:off x="609600" y="1432019"/>
            <a:ext cx="8605762"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2800" dirty="0">
                <a:cs typeface="Calibri"/>
              </a:rPr>
              <a:t>Chronic, developmental, acute toxicity endpoints: </a:t>
            </a:r>
          </a:p>
          <a:p>
            <a:pPr marL="285750" indent="-285750" algn="ctr">
              <a:buFont typeface="Arial,Sans-Serif"/>
              <a:buChar char="•"/>
            </a:pPr>
            <a:r>
              <a:rPr lang="en-US" sz="2800" dirty="0">
                <a:cs typeface="Calibri"/>
              </a:rPr>
              <a:t>Oxidative stress</a:t>
            </a:r>
          </a:p>
          <a:p>
            <a:pPr marL="285750" indent="-285750" algn="ctr">
              <a:buFont typeface="Arial"/>
              <a:buChar char="•"/>
            </a:pPr>
            <a:endParaRPr lang="en-US" sz="2800" dirty="0">
              <a:cs typeface="Calibri"/>
            </a:endParaRPr>
          </a:p>
        </p:txBody>
      </p:sp>
    </p:spTree>
    <p:extLst>
      <p:ext uri="{BB962C8B-B14F-4D97-AF65-F5344CB8AC3E}">
        <p14:creationId xmlns:p14="http://schemas.microsoft.com/office/powerpoint/2010/main" val="1213612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oxidative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527" y="1400039"/>
            <a:ext cx="6812503" cy="490320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228600" y="78465"/>
            <a:ext cx="12192000" cy="1200329"/>
          </a:xfrm>
          <a:prstGeom prst="rect">
            <a:avLst/>
          </a:prstGeom>
        </p:spPr>
        <p:txBody>
          <a:bodyPr wrap="square">
            <a:spAutoFit/>
          </a:bodyPr>
          <a:lstStyle/>
          <a:p>
            <a:pPr algn="ctr" hangingPunct="0"/>
            <a:r>
              <a:rPr lang="en-US" sz="3600" b="1" dirty="0">
                <a:cs typeface="Adobe Caslon Pro"/>
              </a:rPr>
              <a:t>Adverse Oxidative Stress Pathways: </a:t>
            </a:r>
          </a:p>
          <a:p>
            <a:pPr algn="ctr" hangingPunct="0"/>
            <a:r>
              <a:rPr lang="en-US" sz="3600" b="1" dirty="0">
                <a:cs typeface="Adobe Caslon Pro"/>
                <a:sym typeface="Calibri" charset="0"/>
              </a:rPr>
              <a:t>Diseases Associated with ROS</a:t>
            </a:r>
          </a:p>
        </p:txBody>
      </p:sp>
      <p:sp>
        <p:nvSpPr>
          <p:cNvPr id="4" name="TextBox 3"/>
          <p:cNvSpPr txBox="1"/>
          <p:nvPr/>
        </p:nvSpPr>
        <p:spPr>
          <a:xfrm>
            <a:off x="4514911" y="6333667"/>
            <a:ext cx="3029740" cy="369332"/>
          </a:xfrm>
          <a:prstGeom prst="rect">
            <a:avLst/>
          </a:prstGeom>
          <a:noFill/>
        </p:spPr>
        <p:txBody>
          <a:bodyPr wrap="none" rtlCol="0">
            <a:spAutoFit/>
          </a:bodyPr>
          <a:lstStyle/>
          <a:p>
            <a:r>
              <a:rPr lang="en-US" dirty="0"/>
              <a:t>ROS = Reactive oxygen species</a:t>
            </a:r>
          </a:p>
        </p:txBody>
      </p:sp>
      <p:cxnSp>
        <p:nvCxnSpPr>
          <p:cNvPr id="5" name="Straight Connector 4">
            <a:extLst>
              <a:ext uri="{FF2B5EF4-FFF2-40B4-BE49-F238E27FC236}">
                <a16:creationId xmlns:a16="http://schemas.microsoft.com/office/drawing/2014/main" id="{7EC16F7C-8EE1-1A42-B5F2-7AA0314E32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3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9551" y="2295525"/>
            <a:ext cx="3153043" cy="369332"/>
          </a:xfrm>
          <a:prstGeom prst="rect">
            <a:avLst/>
          </a:prstGeom>
          <a:noFill/>
        </p:spPr>
        <p:txBody>
          <a:bodyPr wrap="none" rtlCol="0">
            <a:spAutoFit/>
          </a:bodyPr>
          <a:lstStyle/>
          <a:p>
            <a:r>
              <a:rPr lang="en-US" dirty="0"/>
              <a:t>KEap1 – nucleophile interaction</a:t>
            </a:r>
          </a:p>
        </p:txBody>
      </p:sp>
      <p:pic>
        <p:nvPicPr>
          <p:cNvPr id="2050" name="Picture 2" descr="http://tpx.sagepub.com/content/35/4/459/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156" y="1498601"/>
            <a:ext cx="7331640" cy="42163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133600" y="6487810"/>
            <a:ext cx="4248247" cy="307777"/>
          </a:xfrm>
          <a:prstGeom prst="rect">
            <a:avLst/>
          </a:prstGeom>
        </p:spPr>
        <p:txBody>
          <a:bodyPr wrap="square">
            <a:spAutoFit/>
          </a:bodyPr>
          <a:lstStyle/>
          <a:p>
            <a:pPr algn="ctr"/>
            <a:r>
              <a:rPr lang="en-US" sz="1400" i="1" dirty="0" err="1"/>
              <a:t>Toxicologic</a:t>
            </a:r>
            <a:r>
              <a:rPr lang="en-US" sz="1400" i="1" dirty="0"/>
              <a:t> Pathology</a:t>
            </a:r>
            <a:r>
              <a:rPr lang="en-US" sz="1400" dirty="0"/>
              <a:t>, </a:t>
            </a:r>
            <a:r>
              <a:rPr lang="en-US" sz="1400" b="1" dirty="0"/>
              <a:t>2007, </a:t>
            </a:r>
            <a:r>
              <a:rPr lang="en-US" sz="1400" dirty="0"/>
              <a:t>35:459–473,</a:t>
            </a:r>
            <a:endParaRPr lang="en-US" sz="1400" b="1" dirty="0"/>
          </a:p>
        </p:txBody>
      </p:sp>
      <p:sp>
        <p:nvSpPr>
          <p:cNvPr id="6" name="Rectangle 5"/>
          <p:cNvSpPr/>
          <p:nvPr/>
        </p:nvSpPr>
        <p:spPr>
          <a:xfrm>
            <a:off x="1188149" y="263429"/>
            <a:ext cx="10387395" cy="707886"/>
          </a:xfrm>
          <a:prstGeom prst="rect">
            <a:avLst/>
          </a:prstGeom>
        </p:spPr>
        <p:txBody>
          <a:bodyPr wrap="none">
            <a:spAutoFit/>
          </a:bodyPr>
          <a:lstStyle/>
          <a:p>
            <a:r>
              <a:rPr lang="en-US" sz="4000" b="1" dirty="0">
                <a:cs typeface="Adobe Caslon Pro"/>
              </a:rPr>
              <a:t>Regulation of Nrf2-mediated gene transcription </a:t>
            </a:r>
          </a:p>
        </p:txBody>
      </p:sp>
      <p:cxnSp>
        <p:nvCxnSpPr>
          <p:cNvPr id="7" name="Straight Connector 6">
            <a:extLst>
              <a:ext uri="{FF2B5EF4-FFF2-40B4-BE49-F238E27FC236}">
                <a16:creationId xmlns:a16="http://schemas.microsoft.com/office/drawing/2014/main" id="{72CF0A8D-4D1E-BF47-A187-F57C8A4E401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894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ll.com/cms/attachment/2007952077/2030507131/g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615958"/>
            <a:ext cx="7734300" cy="43910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307266" y="6324600"/>
            <a:ext cx="6365753" cy="307777"/>
          </a:xfrm>
          <a:prstGeom prst="rect">
            <a:avLst/>
          </a:prstGeom>
        </p:spPr>
        <p:txBody>
          <a:bodyPr wrap="square">
            <a:spAutoFit/>
          </a:bodyPr>
          <a:lstStyle/>
          <a:p>
            <a:r>
              <a:rPr lang="en-US" sz="1400" i="1" dirty="0"/>
              <a:t>Trends in Pharmacological Sciences</a:t>
            </a:r>
            <a:r>
              <a:rPr lang="en-US" sz="1400" dirty="0"/>
              <a:t>, </a:t>
            </a:r>
            <a:r>
              <a:rPr lang="en-US" sz="1400" b="1" dirty="0"/>
              <a:t>2013</a:t>
            </a:r>
            <a:r>
              <a:rPr lang="en-US" sz="1400" dirty="0"/>
              <a:t>, 34, 6, 340-346</a:t>
            </a:r>
          </a:p>
        </p:txBody>
      </p:sp>
      <p:sp>
        <p:nvSpPr>
          <p:cNvPr id="5" name="Rectangle 4"/>
          <p:cNvSpPr/>
          <p:nvPr/>
        </p:nvSpPr>
        <p:spPr>
          <a:xfrm>
            <a:off x="2590800" y="183570"/>
            <a:ext cx="7214283" cy="769441"/>
          </a:xfrm>
          <a:prstGeom prst="rect">
            <a:avLst/>
          </a:prstGeom>
        </p:spPr>
        <p:txBody>
          <a:bodyPr wrap="none">
            <a:spAutoFit/>
          </a:bodyPr>
          <a:lstStyle/>
          <a:p>
            <a:r>
              <a:rPr lang="en-US" sz="4400" b="1" dirty="0">
                <a:cs typeface="Adobe Caslon Pro"/>
              </a:rPr>
              <a:t>Keap1-Nrf2 Chemical inducers</a:t>
            </a:r>
          </a:p>
        </p:txBody>
      </p:sp>
      <p:cxnSp>
        <p:nvCxnSpPr>
          <p:cNvPr id="6" name="Straight Connector 5">
            <a:extLst>
              <a:ext uri="{FF2B5EF4-FFF2-40B4-BE49-F238E27FC236}">
                <a16:creationId xmlns:a16="http://schemas.microsoft.com/office/drawing/2014/main" id="{225E63DE-71CC-AC48-AA56-980AB729C7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917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17998" y="2152052"/>
            <a:ext cx="6443007"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400" dirty="0"/>
              <a:t>Study the </a:t>
            </a:r>
            <a:r>
              <a:rPr lang="en-US" sz="2400" dirty="0">
                <a:solidFill>
                  <a:srgbClr val="3333FF"/>
                </a:solidFill>
              </a:rPr>
              <a:t>physical, chemical and electronic properties </a:t>
            </a:r>
            <a:r>
              <a:rPr lang="en-US" sz="2400" dirty="0"/>
              <a:t>of Keap1-Nrf2 inducers</a:t>
            </a:r>
          </a:p>
        </p:txBody>
      </p:sp>
      <p:sp>
        <p:nvSpPr>
          <p:cNvPr id="3" name="TextBox 2"/>
          <p:cNvSpPr txBox="1"/>
          <p:nvPr/>
        </p:nvSpPr>
        <p:spPr>
          <a:xfrm>
            <a:off x="685800" y="-28039"/>
            <a:ext cx="11582399" cy="1323439"/>
          </a:xfrm>
          <a:prstGeom prst="rect">
            <a:avLst/>
          </a:prstGeom>
          <a:noFill/>
        </p:spPr>
        <p:txBody>
          <a:bodyPr wrap="square" rtlCol="0">
            <a:spAutoFit/>
          </a:bodyPr>
          <a:lstStyle/>
          <a:p>
            <a:pPr algn="ctr"/>
            <a:r>
              <a:rPr lang="en-US" sz="4000" b="1" dirty="0">
                <a:cs typeface="Adobe Caslon Pro"/>
              </a:rPr>
              <a:t>Property-Based Approaches to Design Rules for Reduced Toxicity </a:t>
            </a:r>
          </a:p>
        </p:txBody>
      </p:sp>
      <p:sp>
        <p:nvSpPr>
          <p:cNvPr id="8" name="TextBox 7"/>
          <p:cNvSpPr txBox="1"/>
          <p:nvPr/>
        </p:nvSpPr>
        <p:spPr>
          <a:xfrm>
            <a:off x="2829014" y="4343400"/>
            <a:ext cx="6620973" cy="12003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dirty="0"/>
              <a:t>Build a statistical quantitative model that relates computational parameters to adverse outcome pathways for oxidative stress. </a:t>
            </a:r>
          </a:p>
        </p:txBody>
      </p:sp>
      <p:sp>
        <p:nvSpPr>
          <p:cNvPr id="5" name="Down Arrow 4"/>
          <p:cNvSpPr/>
          <p:nvPr/>
        </p:nvSpPr>
        <p:spPr bwMode="auto">
          <a:xfrm>
            <a:off x="5798548" y="3547698"/>
            <a:ext cx="503940" cy="453322"/>
          </a:xfrm>
          <a:prstGeom prst="downArrow">
            <a:avLst/>
          </a:prstGeom>
          <a:solidFill>
            <a:srgbClr val="FFFFCC"/>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cxnSp>
        <p:nvCxnSpPr>
          <p:cNvPr id="9" name="Straight Connector 8">
            <a:extLst>
              <a:ext uri="{FF2B5EF4-FFF2-40B4-BE49-F238E27FC236}">
                <a16:creationId xmlns:a16="http://schemas.microsoft.com/office/drawing/2014/main" id="{58E29FAD-B2D9-D246-8691-7B2BBB1B013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922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752600"/>
            <a:ext cx="10210800" cy="4714656"/>
          </a:xfrm>
        </p:spPr>
        <p:txBody>
          <a:bodyPr>
            <a:normAutofit/>
          </a:bodyPr>
          <a:lstStyle/>
          <a:p>
            <a:endParaRPr lang="en-US" sz="2400" b="1" dirty="0"/>
          </a:p>
          <a:p>
            <a:pPr marL="284163" indent="-284163"/>
            <a:r>
              <a:rPr lang="en-US" sz="2600" dirty="0"/>
              <a:t>Guidelines or rules that will allow chemists to rationally design chemicals that are unlikely to cause oxidative stress.</a:t>
            </a:r>
          </a:p>
          <a:p>
            <a:pPr marL="0" indent="0">
              <a:buNone/>
            </a:pPr>
            <a:endParaRPr lang="en-US" sz="2600" i="1" dirty="0"/>
          </a:p>
          <a:p>
            <a:pPr marL="284163" indent="-284163"/>
            <a:r>
              <a:rPr lang="en-US" sz="2600" i="1" dirty="0"/>
              <a:t>In vitro </a:t>
            </a:r>
            <a:r>
              <a:rPr lang="en-US" sz="2600" dirty="0"/>
              <a:t>and</a:t>
            </a:r>
            <a:r>
              <a:rPr lang="en-US" sz="2600" i="1" dirty="0"/>
              <a:t> in vivo </a:t>
            </a:r>
            <a:r>
              <a:rPr lang="en-US" sz="2600" dirty="0"/>
              <a:t>toxicity studies of chemicals that are implicated in oxidative stress, including comparative studies.</a:t>
            </a:r>
          </a:p>
        </p:txBody>
      </p:sp>
      <p:cxnSp>
        <p:nvCxnSpPr>
          <p:cNvPr id="4" name="Straight Connector 3">
            <a:extLst>
              <a:ext uri="{FF2B5EF4-FFF2-40B4-BE49-F238E27FC236}">
                <a16:creationId xmlns:a16="http://schemas.microsoft.com/office/drawing/2014/main" id="{AA3477D4-37F4-214A-88E6-02252C7B5E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9BDCE8A-A426-2643-91EE-81FFE27CFE56}"/>
              </a:ext>
            </a:extLst>
          </p:cNvPr>
          <p:cNvSpPr/>
          <p:nvPr/>
        </p:nvSpPr>
        <p:spPr>
          <a:xfrm>
            <a:off x="3048000" y="238029"/>
            <a:ext cx="5620834" cy="707886"/>
          </a:xfrm>
          <a:prstGeom prst="rect">
            <a:avLst/>
          </a:prstGeom>
        </p:spPr>
        <p:txBody>
          <a:bodyPr wrap="none">
            <a:spAutoFit/>
          </a:bodyPr>
          <a:lstStyle/>
          <a:p>
            <a:pPr algn="ctr"/>
            <a:r>
              <a:rPr lang="en-US" sz="4000" b="1" dirty="0" err="1">
                <a:cs typeface="Adobe Caslon Pro"/>
              </a:rPr>
              <a:t>MoDRN</a:t>
            </a:r>
            <a:r>
              <a:rPr lang="en-US" sz="4000" b="1" dirty="0">
                <a:cs typeface="Adobe Caslon Pro"/>
              </a:rPr>
              <a:t> Key Deliverables:</a:t>
            </a:r>
          </a:p>
        </p:txBody>
      </p:sp>
    </p:spTree>
    <p:extLst>
      <p:ext uri="{BB962C8B-B14F-4D97-AF65-F5344CB8AC3E}">
        <p14:creationId xmlns:p14="http://schemas.microsoft.com/office/powerpoint/2010/main" val="131310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381000" y="1295400"/>
            <a:ext cx="7315200" cy="1620372"/>
          </a:xfrm>
        </p:spPr>
        <p:txBody>
          <a:bodyPr>
            <a:normAutofit/>
          </a:bodyPr>
          <a:lstStyle/>
          <a:p>
            <a:r>
              <a:rPr lang="en-US" altLang="x-none" sz="2000">
                <a:latin typeface="Arial" panose="020B0604020202020204" pitchFamily="34" charset="0"/>
                <a:cs typeface="Arial" panose="020B0604020202020204" pitchFamily="34" charset="0"/>
              </a:rPr>
              <a:t>In 2011, </a:t>
            </a:r>
            <a:r>
              <a:rPr lang="en-US" altLang="x-none" sz="2000" b="1">
                <a:latin typeface="Arial" panose="020B0604020202020204" pitchFamily="34" charset="0"/>
                <a:cs typeface="Arial" panose="020B0604020202020204" pitchFamily="34" charset="0"/>
              </a:rPr>
              <a:t>in USA only</a:t>
            </a:r>
            <a:r>
              <a:rPr lang="en-US" altLang="x-none" sz="2000">
                <a:latin typeface="Arial" panose="020B0604020202020204" pitchFamily="34" charset="0"/>
                <a:cs typeface="Arial" panose="020B0604020202020204" pitchFamily="34" charset="0"/>
              </a:rPr>
              <a:t>, 1.78 </a:t>
            </a:r>
            <a:r>
              <a:rPr lang="en-US" altLang="x-none" sz="2000">
                <a:latin typeface="Arial" panose="020B0604020202020204" pitchFamily="34" charset="0"/>
                <a:cs typeface="Arial" panose="020B0604020202020204" pitchFamily="34" charset="0"/>
                <a:sym typeface="Symbol" panose="05050102010706020507" pitchFamily="18" charset="2"/>
              </a:rPr>
              <a:t> </a:t>
            </a:r>
            <a:r>
              <a:rPr lang="en-US" altLang="x-none" sz="2000">
                <a:latin typeface="Arial" panose="020B0604020202020204" pitchFamily="34" charset="0"/>
                <a:cs typeface="Arial" panose="020B0604020202020204" pitchFamily="34" charset="0"/>
              </a:rPr>
              <a:t>10</a:t>
            </a:r>
            <a:r>
              <a:rPr lang="en-US" altLang="x-none" sz="2000" baseline="30000">
                <a:latin typeface="Arial" panose="020B0604020202020204" pitchFamily="34" charset="0"/>
                <a:cs typeface="Arial" panose="020B0604020202020204" pitchFamily="34" charset="0"/>
              </a:rPr>
              <a:t>6</a:t>
            </a:r>
            <a:r>
              <a:rPr lang="en-US" altLang="x-none" sz="2000">
                <a:latin typeface="Arial" panose="020B0604020202020204" pitchFamily="34" charset="0"/>
                <a:cs typeface="Arial" panose="020B0604020202020204" pitchFamily="34" charset="0"/>
              </a:rPr>
              <a:t> </a:t>
            </a:r>
            <a:r>
              <a:rPr lang="en-US" altLang="x-none" sz="2000" dirty="0">
                <a:latin typeface="Arial" panose="020B0604020202020204" pitchFamily="34" charset="0"/>
                <a:cs typeface="Arial" panose="020B0604020202020204" pitchFamily="34" charset="0"/>
              </a:rPr>
              <a:t>tons of toxic chemicals were released directly to air</a:t>
            </a:r>
            <a:r>
              <a:rPr lang="en-US" altLang="x-none" sz="2000">
                <a:latin typeface="Arial" panose="020B0604020202020204" pitchFamily="34" charset="0"/>
                <a:cs typeface="Arial" panose="020B0604020202020204" pitchFamily="34" charset="0"/>
              </a:rPr>
              <a:t>, water and land </a:t>
            </a:r>
            <a:endParaRPr lang="en-US" altLang="x-none" sz="2000" dirty="0">
              <a:latin typeface="Arial" panose="020B0604020202020204" pitchFamily="34" charset="0"/>
              <a:cs typeface="Arial" panose="020B0604020202020204" pitchFamily="34" charset="0"/>
            </a:endParaRPr>
          </a:p>
          <a:p>
            <a:r>
              <a:rPr lang="en-US" altLang="x-none" sz="2000" dirty="0">
                <a:latin typeface="Arial" panose="020B0604020202020204" pitchFamily="34" charset="0"/>
                <a:cs typeface="Arial" panose="020B0604020202020204" pitchFamily="34" charset="0"/>
              </a:rPr>
              <a:t>Only </a:t>
            </a:r>
            <a:r>
              <a:rPr lang="en-US" altLang="x-none" sz="2000">
                <a:latin typeface="Arial" panose="020B0604020202020204" pitchFamily="34" charset="0"/>
                <a:cs typeface="Arial" panose="020B0604020202020204" pitchFamily="34" charset="0"/>
              </a:rPr>
              <a:t>650 toxic chemicals/chemical categories (out </a:t>
            </a:r>
            <a:r>
              <a:rPr lang="en-US" altLang="x-none" sz="2000" dirty="0">
                <a:latin typeface="Arial" panose="020B0604020202020204" pitchFamily="34" charset="0"/>
                <a:cs typeface="Arial" panose="020B0604020202020204" pitchFamily="34" charset="0"/>
              </a:rPr>
              <a:t>of 100,000 </a:t>
            </a:r>
            <a:r>
              <a:rPr lang="en-US" altLang="x-none" sz="2000">
                <a:latin typeface="Arial" panose="020B0604020202020204" pitchFamily="34" charset="0"/>
                <a:cs typeface="Arial" panose="020B0604020202020204" pitchFamily="34" charset="0"/>
              </a:rPr>
              <a:t>in commerce) </a:t>
            </a:r>
            <a:r>
              <a:rPr lang="en-US" altLang="x-none" sz="2000" dirty="0">
                <a:latin typeface="Arial" panose="020B0604020202020204" pitchFamily="34" charset="0"/>
                <a:cs typeface="Arial" panose="020B0604020202020204" pitchFamily="34" charset="0"/>
              </a:rPr>
              <a:t>are tracked by Toxic Release Inventory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383" y="1219200"/>
            <a:ext cx="3240668" cy="246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2400" y="6477000"/>
            <a:ext cx="9773317" cy="523220"/>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Mihelcic &amp; Zimmerman, </a:t>
            </a:r>
            <a:r>
              <a:rPr lang="en-US" sz="1400" i="1">
                <a:latin typeface="Arial" panose="020B0604020202020204" pitchFamily="34" charset="0"/>
                <a:cs typeface="Arial" panose="020B0604020202020204" pitchFamily="34" charset="0"/>
              </a:rPr>
              <a:t>Environmental engineering: Fundamentals, sustainability, design</a:t>
            </a:r>
            <a:r>
              <a:rPr lang="en-US" sz="1400">
                <a:latin typeface="Arial" panose="020B0604020202020204" pitchFamily="34" charset="0"/>
                <a:cs typeface="Arial" panose="020B0604020202020204" pitchFamily="34" charset="0"/>
              </a:rPr>
              <a:t>. Wiley Global Education (</a:t>
            </a:r>
            <a:r>
              <a:rPr lang="en-US" sz="1400" b="1">
                <a:latin typeface="Arial" panose="020B0604020202020204" pitchFamily="34" charset="0"/>
                <a:cs typeface="Arial" panose="020B0604020202020204" pitchFamily="34" charset="0"/>
              </a:rPr>
              <a:t>2014</a:t>
            </a:r>
            <a:r>
              <a:rPr lang="en-US" sz="140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2831163" y="163924"/>
            <a:ext cx="6529673" cy="707886"/>
          </a:xfrm>
          <a:prstGeom prst="rect">
            <a:avLst/>
          </a:prstGeom>
        </p:spPr>
        <p:txBody>
          <a:bodyPr wrap="none">
            <a:spAutoFit/>
          </a:bodyPr>
          <a:lstStyle/>
          <a:p>
            <a:pPr algn="ctr"/>
            <a:r>
              <a:rPr lang="en-US" sz="4000" b="1" dirty="0"/>
              <a:t>Chemicals in the Environment</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92030A8-C3AE-427A-AE10-B7C16B030E48}"/>
              </a:ext>
            </a:extLst>
          </p:cNvPr>
          <p:cNvSpPr/>
          <p:nvPr/>
        </p:nvSpPr>
        <p:spPr>
          <a:xfrm>
            <a:off x="502023" y="3010585"/>
            <a:ext cx="3098925" cy="400110"/>
          </a:xfrm>
          <a:prstGeom prst="rect">
            <a:avLst/>
          </a:prstGeom>
        </p:spPr>
        <p:txBody>
          <a:bodyPr wrap="none">
            <a:spAutoFit/>
          </a:bodyPr>
          <a:lstStyle/>
          <a:p>
            <a:pPr algn="ctr"/>
            <a:r>
              <a:rPr lang="en-US" sz="2000" b="1">
                <a:latin typeface="Arial" panose="020B0604020202020204" pitchFamily="34" charset="0"/>
                <a:cs typeface="Arial" panose="020B0604020202020204" pitchFamily="34" charset="0"/>
              </a:rPr>
              <a:t>...meanwhile in the EU...</a:t>
            </a:r>
            <a:endParaRPr lang="en-US" sz="20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041592-100F-4BFE-9514-C825B747B038}"/>
              </a:ext>
            </a:extLst>
          </p:cNvPr>
          <p:cNvPicPr>
            <a:picLocks noChangeAspect="1"/>
          </p:cNvPicPr>
          <p:nvPr/>
        </p:nvPicPr>
        <p:blipFill>
          <a:blip r:embed="rId4"/>
          <a:stretch>
            <a:fillRect/>
          </a:stretch>
        </p:blipFill>
        <p:spPr>
          <a:xfrm>
            <a:off x="488576" y="4305729"/>
            <a:ext cx="2209800" cy="2045094"/>
          </a:xfrm>
          <a:prstGeom prst="rect">
            <a:avLst/>
          </a:prstGeom>
        </p:spPr>
      </p:pic>
      <p:sp>
        <p:nvSpPr>
          <p:cNvPr id="11" name="Rectangle 3">
            <a:extLst>
              <a:ext uri="{FF2B5EF4-FFF2-40B4-BE49-F238E27FC236}">
                <a16:creationId xmlns:a16="http://schemas.microsoft.com/office/drawing/2014/main" id="{708989C0-4E2D-47F1-B273-1C2C93EE9D8F}"/>
              </a:ext>
            </a:extLst>
          </p:cNvPr>
          <p:cNvSpPr txBox="1">
            <a:spLocks noChangeArrowheads="1"/>
          </p:cNvSpPr>
          <p:nvPr/>
        </p:nvSpPr>
        <p:spPr>
          <a:xfrm>
            <a:off x="2433918" y="3429000"/>
            <a:ext cx="9753600" cy="31241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pPr>
            <a:r>
              <a:rPr lang="en-US" sz="2000">
                <a:latin typeface="Arial" panose="020B0604020202020204" pitchFamily="34" charset="0"/>
                <a:cs typeface="Arial" panose="020B0604020202020204" pitchFamily="34" charset="0"/>
              </a:rPr>
              <a:t>REACH is a 2007 regulation of the European Union</a:t>
            </a:r>
          </a:p>
          <a:p>
            <a:pPr indent="0">
              <a:lnSpc>
                <a:spcPct val="100000"/>
              </a:lnSpc>
            </a:pPr>
            <a:r>
              <a:rPr lang="en-US" sz="2000" b="1">
                <a:latin typeface="Arial" panose="020B0604020202020204" pitchFamily="34" charset="0"/>
                <a:cs typeface="Arial" panose="020B0604020202020204" pitchFamily="34" charset="0"/>
              </a:rPr>
              <a:t>R</a:t>
            </a:r>
            <a:r>
              <a:rPr lang="en-US" sz="2000">
                <a:latin typeface="Arial" panose="020B0604020202020204" pitchFamily="34" charset="0"/>
                <a:cs typeface="Arial" panose="020B0604020202020204" pitchFamily="34" charset="0"/>
              </a:rPr>
              <a:t>egistration, </a:t>
            </a:r>
            <a:r>
              <a:rPr lang="en-US" sz="2000" b="1">
                <a:latin typeface="Arial" panose="020B0604020202020204" pitchFamily="34" charset="0"/>
                <a:cs typeface="Arial" panose="020B0604020202020204" pitchFamily="34" charset="0"/>
              </a:rPr>
              <a:t>E</a:t>
            </a:r>
            <a:r>
              <a:rPr lang="en-US" sz="2000">
                <a:latin typeface="Arial" panose="020B0604020202020204" pitchFamily="34" charset="0"/>
                <a:cs typeface="Arial" panose="020B0604020202020204" pitchFamily="34" charset="0"/>
              </a:rPr>
              <a:t>valuation, </a:t>
            </a:r>
            <a:r>
              <a:rPr lang="en-US" sz="2000" b="1">
                <a:latin typeface="Arial" panose="020B0604020202020204" pitchFamily="34" charset="0"/>
                <a:cs typeface="Arial" panose="020B0604020202020204" pitchFamily="34" charset="0"/>
              </a:rPr>
              <a:t>A</a:t>
            </a:r>
            <a:r>
              <a:rPr lang="en-US" sz="2000">
                <a:latin typeface="Arial" panose="020B0604020202020204" pitchFamily="34" charset="0"/>
                <a:cs typeface="Arial" panose="020B0604020202020204" pitchFamily="34" charset="0"/>
              </a:rPr>
              <a:t>uthorisation &amp; </a:t>
            </a:r>
            <a:r>
              <a:rPr lang="en-US" sz="2000" b="1">
                <a:latin typeface="Arial" panose="020B0604020202020204" pitchFamily="34" charset="0"/>
                <a:cs typeface="Arial" panose="020B0604020202020204" pitchFamily="34" charset="0"/>
              </a:rPr>
              <a:t>R</a:t>
            </a:r>
            <a:r>
              <a:rPr lang="en-US" sz="2000">
                <a:latin typeface="Arial" panose="020B0604020202020204" pitchFamily="34" charset="0"/>
                <a:cs typeface="Arial" panose="020B0604020202020204" pitchFamily="34" charset="0"/>
              </a:rPr>
              <a:t>estriction of </a:t>
            </a:r>
            <a:r>
              <a:rPr lang="en-US" sz="2000" b="1">
                <a:latin typeface="Arial" panose="020B0604020202020204" pitchFamily="34" charset="0"/>
                <a:cs typeface="Arial" panose="020B0604020202020204" pitchFamily="34" charset="0"/>
              </a:rPr>
              <a:t>C</a:t>
            </a:r>
            <a:r>
              <a:rPr lang="en-US" sz="2000">
                <a:latin typeface="Arial" panose="020B0604020202020204" pitchFamily="34" charset="0"/>
                <a:cs typeface="Arial" panose="020B0604020202020204" pitchFamily="34" charset="0"/>
              </a:rPr>
              <a:t>hemicals</a:t>
            </a:r>
          </a:p>
          <a:p>
            <a:pPr indent="0">
              <a:lnSpc>
                <a:spcPct val="100000"/>
              </a:lnSpc>
            </a:pPr>
            <a:r>
              <a:rPr lang="en-US" sz="2000">
                <a:latin typeface="Arial" panose="020B0604020202020204" pitchFamily="34" charset="0"/>
                <a:cs typeface="Arial" panose="020B0604020202020204" pitchFamily="34" charset="0"/>
              </a:rPr>
              <a:t>Goals: </a:t>
            </a:r>
          </a:p>
          <a:p>
            <a:pPr lvl="1" indent="0">
              <a:lnSpc>
                <a:spcPct val="100000"/>
              </a:lnSpc>
              <a:buNone/>
            </a:pPr>
            <a:r>
              <a:rPr lang="en-US" sz="2000">
                <a:latin typeface="Arial" panose="020B0604020202020204" pitchFamily="34" charset="0"/>
                <a:cs typeface="Arial" panose="020B0604020202020204" pitchFamily="34" charset="0"/>
                <a:sym typeface="Symbol" panose="05050102010706020507" pitchFamily="18" charset="2"/>
              </a:rPr>
              <a:t> </a:t>
            </a:r>
            <a:r>
              <a:rPr lang="en-US" sz="2000">
                <a:latin typeface="Arial" panose="020B0604020202020204" pitchFamily="34" charset="0"/>
                <a:cs typeface="Arial" panose="020B0604020202020204" pitchFamily="34" charset="0"/>
              </a:rPr>
              <a:t>to improve the protection of </a:t>
            </a:r>
            <a:r>
              <a:rPr lang="en-US" sz="2000" b="1">
                <a:latin typeface="Arial" panose="020B0604020202020204" pitchFamily="34" charset="0"/>
                <a:cs typeface="Arial" panose="020B0604020202020204" pitchFamily="34" charset="0"/>
              </a:rPr>
              <a:t>human health </a:t>
            </a:r>
            <a:r>
              <a:rPr lang="en-US" sz="2000">
                <a:latin typeface="Arial" panose="020B0604020202020204" pitchFamily="34" charset="0"/>
                <a:cs typeface="Arial" panose="020B0604020202020204" pitchFamily="34" charset="0"/>
              </a:rPr>
              <a:t>and the </a:t>
            </a:r>
            <a:r>
              <a:rPr lang="en-US" sz="2000" b="1">
                <a:latin typeface="Arial" panose="020B0604020202020204" pitchFamily="34" charset="0"/>
                <a:cs typeface="Arial" panose="020B0604020202020204" pitchFamily="34" charset="0"/>
              </a:rPr>
              <a:t>environment</a:t>
            </a:r>
            <a:r>
              <a:rPr lang="en-US" sz="2000">
                <a:latin typeface="Arial" panose="020B0604020202020204" pitchFamily="34" charset="0"/>
                <a:cs typeface="Arial" panose="020B0604020202020204" pitchFamily="34" charset="0"/>
              </a:rPr>
              <a:t> from the risks that can be posed by chemicals. </a:t>
            </a:r>
          </a:p>
          <a:p>
            <a:pPr lvl="1" indent="0">
              <a:lnSpc>
                <a:spcPct val="100000"/>
              </a:lnSpc>
              <a:buNone/>
            </a:pPr>
            <a:r>
              <a:rPr lang="en-US" sz="2000">
                <a:latin typeface="Arial" panose="020B0604020202020204" pitchFamily="34" charset="0"/>
                <a:cs typeface="Arial" panose="020B0604020202020204" pitchFamily="34" charset="0"/>
                <a:sym typeface="Symbol" panose="05050102010706020507" pitchFamily="18" charset="2"/>
              </a:rPr>
              <a:t> to </a:t>
            </a:r>
            <a:r>
              <a:rPr lang="en-US" sz="2000">
                <a:latin typeface="Arial" panose="020B0604020202020204" pitchFamily="34" charset="0"/>
                <a:cs typeface="Arial" panose="020B0604020202020204" pitchFamily="34" charset="0"/>
              </a:rPr>
              <a:t>promote alternative methods for the </a:t>
            </a:r>
            <a:r>
              <a:rPr lang="en-US" sz="2000" b="1">
                <a:latin typeface="Arial" panose="020B0604020202020204" pitchFamily="34" charset="0"/>
                <a:cs typeface="Arial" panose="020B0604020202020204" pitchFamily="34" charset="0"/>
              </a:rPr>
              <a:t>hazard assessment</a:t>
            </a:r>
            <a:r>
              <a:rPr lang="en-US" sz="2000">
                <a:latin typeface="Arial" panose="020B0604020202020204" pitchFamily="34" charset="0"/>
                <a:cs typeface="Arial" panose="020B0604020202020204" pitchFamily="34" charset="0"/>
              </a:rPr>
              <a:t> of substances in order to reduce the number of tests on animals. </a:t>
            </a:r>
          </a:p>
          <a:p>
            <a:pPr indent="0">
              <a:lnSpc>
                <a:spcPct val="100000"/>
              </a:lnSpc>
            </a:pPr>
            <a:r>
              <a:rPr lang="en-US" sz="2000">
                <a:latin typeface="Arial" panose="020B0604020202020204" pitchFamily="34" charset="0"/>
                <a:cs typeface="Arial" panose="020B0604020202020204" pitchFamily="34" charset="0"/>
              </a:rPr>
              <a:t>Companies need to register their substances - to do this they need to work together with other companies who are registering the same substance.</a:t>
            </a:r>
            <a:endParaRPr lang="en-US" altLang="x-none" sz="2000">
              <a:latin typeface="Arial" panose="020B0604020202020204" pitchFamily="34" charset="0"/>
              <a:cs typeface="Arial" panose="020B0604020202020204" pitchFamily="34" charset="0"/>
            </a:endParaRPr>
          </a:p>
          <a:p>
            <a:pPr lvl="1" indent="0">
              <a:lnSpc>
                <a:spcPct val="100000"/>
              </a:lnSpc>
            </a:pPr>
            <a:endParaRPr lang="en-US" altLang="x-none" sz="2000">
              <a:latin typeface="Arial" panose="020B0604020202020204" pitchFamily="34" charset="0"/>
              <a:cs typeface="Arial" panose="020B0604020202020204" pitchFamily="34" charset="0"/>
            </a:endParaRPr>
          </a:p>
          <a:p>
            <a:pPr lvl="1" indent="0">
              <a:lnSpc>
                <a:spcPct val="100000"/>
              </a:lnSpc>
            </a:pPr>
            <a:endParaRPr lang="en-US" altLang="x-none" sz="2000">
              <a:latin typeface="Arial" panose="020B0604020202020204" pitchFamily="34" charset="0"/>
              <a:cs typeface="Arial" panose="020B0604020202020204" pitchFamily="34" charset="0"/>
            </a:endParaRPr>
          </a:p>
          <a:p>
            <a:pPr lvl="1" indent="0">
              <a:lnSpc>
                <a:spcPct val="100000"/>
              </a:lnSpc>
            </a:pPr>
            <a:endParaRPr lang="en-US" altLang="x-none" sz="2000">
              <a:latin typeface="Arial" panose="020B0604020202020204" pitchFamily="34" charset="0"/>
              <a:cs typeface="Arial" panose="020B0604020202020204" pitchFamily="34" charset="0"/>
            </a:endParaRPr>
          </a:p>
          <a:p>
            <a:pPr lvl="1" indent="0">
              <a:lnSpc>
                <a:spcPct val="100000"/>
              </a:lnSpc>
            </a:pPr>
            <a:endParaRPr lang="en-US" altLang="x-non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592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66800" y="145477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203611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CD1A4DA2-D121-914A-B200-483BC63D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6236" y="5333789"/>
            <a:ext cx="4225042"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ea typeface="ＭＳ Ｐゴシック" pitchFamily="-108" charset="-128"/>
                <a:cs typeface="ＭＳ Ｐゴシック" pitchFamily="-108" charset="-128"/>
              </a:rPr>
              <a:t>One of Green Chemistry’</a:t>
            </a:r>
            <a:r>
              <a:rPr lang="en-US" altLang="ja-JP" sz="2000" b="1" dirty="0">
                <a:ea typeface="ＭＳ Ｐゴシック" pitchFamily="-108" charset="-128"/>
                <a:cs typeface="ＭＳ Ｐゴシック" pitchFamily="-108" charset="-128"/>
              </a:rPr>
              <a:t>s greatest strengths is the ability to design for reduced hazard.</a:t>
            </a:r>
            <a:endParaRPr lang="en-US" sz="2000" b="1" dirty="0">
              <a:ea typeface="ＭＳ Ｐゴシック" pitchFamily="-108" charset="-128"/>
              <a:cs typeface="ＭＳ Ｐゴシック" pitchFamily="-108" charset="-128"/>
            </a:endParaRPr>
          </a:p>
        </p:txBody>
      </p:sp>
      <p:sp>
        <p:nvSpPr>
          <p:cNvPr id="9" name="Rectangle 3"/>
          <p:cNvSpPr txBox="1">
            <a:spLocks noChangeArrowheads="1"/>
          </p:cNvSpPr>
          <p:nvPr/>
        </p:nvSpPr>
        <p:spPr>
          <a:xfrm>
            <a:off x="642257" y="1502427"/>
            <a:ext cx="4953000" cy="3755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148 xenobiotics in the body</a:t>
            </a:r>
          </a:p>
          <a:p>
            <a:r>
              <a:rPr lang="en-US" sz="1800" dirty="0">
                <a:latin typeface="Arial" panose="020B0604020202020204" pitchFamily="34" charset="0"/>
                <a:cs typeface="Arial" panose="020B0604020202020204" pitchFamily="34" charset="0"/>
              </a:rPr>
              <a:t>Xenobiotic: synthetic chemical, that is foreign to the body or to an ecological system. </a:t>
            </a:r>
          </a:p>
          <a:p>
            <a:r>
              <a:rPr lang="en-US" sz="1800" dirty="0">
                <a:latin typeface="Arial" panose="020B0604020202020204" pitchFamily="34" charset="0"/>
                <a:cs typeface="Arial" panose="020B0604020202020204" pitchFamily="34" charset="0"/>
              </a:rPr>
              <a:t>Of the chemicals found:</a:t>
            </a:r>
          </a:p>
          <a:p>
            <a:pPr lvl="1"/>
            <a:r>
              <a:rPr lang="en-US" sz="1800" dirty="0">
                <a:solidFill>
                  <a:srgbClr val="FF0000"/>
                </a:solidFill>
                <a:latin typeface="Arial" panose="020B0604020202020204" pitchFamily="34" charset="0"/>
                <a:cs typeface="Arial" panose="020B0604020202020204" pitchFamily="34" charset="0"/>
              </a:rPr>
              <a:t>76 cause cancer </a:t>
            </a:r>
            <a:r>
              <a:rPr lang="en-US" sz="1800" dirty="0">
                <a:latin typeface="Arial" panose="020B0604020202020204" pitchFamily="34" charset="0"/>
                <a:cs typeface="Arial" panose="020B0604020202020204" pitchFamily="34" charset="0"/>
              </a:rPr>
              <a:t>in humans or animals,</a:t>
            </a:r>
          </a:p>
          <a:p>
            <a:pPr lvl="1"/>
            <a:r>
              <a:rPr lang="en-US" sz="1800" dirty="0">
                <a:solidFill>
                  <a:srgbClr val="FF0000"/>
                </a:solidFill>
                <a:latin typeface="Arial" panose="020B0604020202020204" pitchFamily="34" charset="0"/>
                <a:cs typeface="Arial" panose="020B0604020202020204" pitchFamily="34" charset="0"/>
              </a:rPr>
              <a:t>94 are toxic to the brain and nervous system</a:t>
            </a:r>
            <a:r>
              <a:rPr lang="en-US" sz="1800" dirty="0">
                <a:latin typeface="Arial" panose="020B0604020202020204" pitchFamily="34" charset="0"/>
                <a:cs typeface="Arial" panose="020B0604020202020204" pitchFamily="34" charset="0"/>
              </a:rPr>
              <a:t>, and </a:t>
            </a:r>
          </a:p>
          <a:p>
            <a:pPr lvl="1"/>
            <a:r>
              <a:rPr lang="en-US" sz="1800" dirty="0">
                <a:solidFill>
                  <a:srgbClr val="FF0000"/>
                </a:solidFill>
                <a:latin typeface="Arial" panose="020B0604020202020204" pitchFamily="34" charset="0"/>
                <a:cs typeface="Arial" panose="020B0604020202020204" pitchFamily="34" charset="0"/>
              </a:rPr>
              <a:t>79 cause birth defects or abnormal development</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The dangers of exposure to these chemicals in combination has never been studied.</a:t>
            </a:r>
          </a:p>
        </p:txBody>
      </p:sp>
      <p:pic>
        <p:nvPicPr>
          <p:cNvPr id="10" name="Picture 9" descr="Image result for Body Burden of Commodity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81292"/>
            <a:ext cx="6251067" cy="515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96E699-B9F1-4E18-BA69-1B803B2481C5}"/>
              </a:ext>
            </a:extLst>
          </p:cNvPr>
          <p:cNvSpPr txBox="1"/>
          <p:nvPr/>
        </p:nvSpPr>
        <p:spPr>
          <a:xfrm>
            <a:off x="5529943" y="6432635"/>
            <a:ext cx="3762568" cy="307777"/>
          </a:xfrm>
          <a:prstGeom prst="rect">
            <a:avLst/>
          </a:prstGeom>
          <a:noFill/>
        </p:spPr>
        <p:txBody>
          <a:bodyPr wrap="none" rtlCol="0">
            <a:spAutoFit/>
          </a:bodyPr>
          <a:lstStyle/>
          <a:p>
            <a:r>
              <a:rPr lang="en-US" sz="1400" dirty="0">
                <a:solidFill>
                  <a:schemeClr val="bg1">
                    <a:lumMod val="50000"/>
                  </a:schemeClr>
                </a:solidFill>
              </a:rPr>
              <a:t>Image Source: http://svtc.org/our-work/e-waste/</a:t>
            </a:r>
          </a:p>
        </p:txBody>
      </p:sp>
      <p:sp>
        <p:nvSpPr>
          <p:cNvPr id="11" name="Rectangle 10"/>
          <p:cNvSpPr/>
          <p:nvPr/>
        </p:nvSpPr>
        <p:spPr>
          <a:xfrm>
            <a:off x="3699092" y="163924"/>
            <a:ext cx="4793813" cy="707886"/>
          </a:xfrm>
          <a:prstGeom prst="rect">
            <a:avLst/>
          </a:prstGeom>
        </p:spPr>
        <p:txBody>
          <a:bodyPr wrap="none">
            <a:spAutoFit/>
          </a:bodyPr>
          <a:lstStyle/>
          <a:p>
            <a:pPr algn="ctr"/>
            <a:r>
              <a:rPr lang="en-US" sz="4000" b="1"/>
              <a:t>Why is This Relevant?</a:t>
            </a:r>
            <a:endParaRPr lang="en-US" sz="4000" b="1" dirty="0"/>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1219200" y="2506662"/>
            <a:ext cx="10058400" cy="4351338"/>
          </a:xfrm>
        </p:spPr>
        <p:txBody>
          <a:bodyPr>
            <a:normAutofit/>
          </a:bodyPr>
          <a:lstStyle/>
          <a:p>
            <a:pPr algn="ctr" eaLnBrk="1" hangingPunct="1">
              <a:buFontTx/>
              <a:buNone/>
            </a:pPr>
            <a:r>
              <a:rPr lang="en-US" altLang="en-US" sz="3200" dirty="0">
                <a:latin typeface="+mn-lt"/>
              </a:rPr>
              <a:t>The traditional definition of</a:t>
            </a:r>
            <a:r>
              <a:rPr lang="en-US" altLang="en-US" sz="3200" b="1" dirty="0">
                <a:latin typeface="+mn-lt"/>
              </a:rPr>
              <a:t> </a:t>
            </a:r>
            <a:r>
              <a:rPr lang="en-US" altLang="en-US" sz="3200" dirty="0">
                <a:latin typeface="+mn-lt"/>
              </a:rPr>
              <a:t>toxicology is </a:t>
            </a:r>
            <a:r>
              <a:rPr lang="en-US" altLang="en-US" sz="3200" i="1" dirty="0">
                <a:latin typeface="+mn-lt"/>
              </a:rPr>
              <a:t>"the science of poisons."</a:t>
            </a:r>
            <a:r>
              <a:rPr lang="en-US" altLang="en-US" sz="3200" dirty="0">
                <a:latin typeface="+mn-lt"/>
              </a:rPr>
              <a:t>  </a:t>
            </a:r>
          </a:p>
          <a:p>
            <a:pPr algn="ctr" eaLnBrk="1" hangingPunct="1">
              <a:buFontTx/>
              <a:buNone/>
            </a:pPr>
            <a:endParaRPr lang="en-US" altLang="en-US" sz="1000" dirty="0">
              <a:latin typeface="+mn-lt"/>
            </a:endParaRPr>
          </a:p>
          <a:p>
            <a:pPr algn="ctr" eaLnBrk="1" hangingPunct="1">
              <a:buFontTx/>
              <a:buNone/>
            </a:pPr>
            <a:r>
              <a:rPr lang="en-US" altLang="en-US" sz="3200" dirty="0">
                <a:latin typeface="+mn-lt"/>
              </a:rPr>
              <a:t>A more descriptive definition of toxicology</a:t>
            </a:r>
            <a:r>
              <a:rPr lang="en-US" altLang="en-US" sz="3200" b="1" dirty="0">
                <a:latin typeface="+mn-lt"/>
              </a:rPr>
              <a:t> </a:t>
            </a:r>
            <a:r>
              <a:rPr lang="en-US" altLang="en-US" sz="3200" dirty="0">
                <a:latin typeface="+mn-lt"/>
              </a:rPr>
              <a:t>is  </a:t>
            </a:r>
          </a:p>
          <a:p>
            <a:pPr algn="ctr" eaLnBrk="1" hangingPunct="1">
              <a:buFontTx/>
              <a:buNone/>
            </a:pPr>
            <a:r>
              <a:rPr lang="en-US" altLang="en-US" sz="3200" i="1" dirty="0">
                <a:solidFill>
                  <a:srgbClr val="00B0F0"/>
                </a:solidFill>
                <a:latin typeface="+mn-lt"/>
              </a:rPr>
              <a:t>"the study of the adverse effects of chemicals or physical agents on living organisms"</a:t>
            </a:r>
            <a:r>
              <a:rPr lang="en-US" altLang="en-US" sz="3200" dirty="0">
                <a:solidFill>
                  <a:srgbClr val="00B0F0"/>
                </a:solidFill>
                <a:latin typeface="+mn-lt"/>
              </a:rPr>
              <a:t>.</a:t>
            </a:r>
          </a:p>
        </p:txBody>
      </p:sp>
      <p:sp>
        <p:nvSpPr>
          <p:cNvPr id="4" name="Rectangle 3"/>
          <p:cNvSpPr/>
          <p:nvPr/>
        </p:nvSpPr>
        <p:spPr>
          <a:xfrm>
            <a:off x="3912996" y="163924"/>
            <a:ext cx="4366003" cy="707886"/>
          </a:xfrm>
          <a:prstGeom prst="rect">
            <a:avLst/>
          </a:prstGeom>
        </p:spPr>
        <p:txBody>
          <a:bodyPr wrap="none">
            <a:spAutoFit/>
          </a:bodyPr>
          <a:lstStyle/>
          <a:p>
            <a:pPr algn="ctr"/>
            <a:r>
              <a:rPr lang="en-US" sz="4000" b="1" dirty="0"/>
              <a:t>What </a:t>
            </a:r>
            <a:r>
              <a:rPr lang="en-US" sz="4000" b="1"/>
              <a:t>is Toxicology?</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06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4041</TotalTime>
  <Words>4474</Words>
  <Application>Microsoft Office PowerPoint</Application>
  <PresentationFormat>Widescreen</PresentationFormat>
  <Paragraphs>768</Paragraphs>
  <Slides>71</Slides>
  <Notes>30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9" baseType="lpstr">
      <vt:lpstr>ＭＳ Ｐゴシック</vt:lpstr>
      <vt:lpstr>宋体</vt:lpstr>
      <vt:lpstr>Adobe Caslon Pro</vt:lpstr>
      <vt:lpstr>Arial</vt:lpstr>
      <vt:lpstr>Arial,Sans-Serif</vt:lpstr>
      <vt:lpstr>Avenir Roman</vt:lpstr>
      <vt:lpstr>Calibri</vt:lpstr>
      <vt:lpstr>Calibri Light</vt:lpstr>
      <vt:lpstr>Helvetica</vt:lpstr>
      <vt:lpstr>Helvetica Light</vt:lpstr>
      <vt:lpstr>Symbol</vt:lpstr>
      <vt:lpstr>Times</vt:lpstr>
      <vt:lpstr>Times New Roman</vt:lpstr>
      <vt:lpstr>Wingdings</vt:lpstr>
      <vt:lpstr>Wingdings 2</vt:lpstr>
      <vt:lpstr>Office Theme</vt:lpstr>
      <vt:lpstr>Equation</vt:lpstr>
      <vt:lpstr>CS ChemDraw Drawing</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most important factor in bringing about the adverse biological impact?</vt:lpstr>
      <vt:lpstr>PowerPoint Presentation</vt:lpstr>
      <vt:lpstr>How is toxicity testing done?</vt:lpstr>
      <vt:lpstr>PowerPoint Presentation</vt:lpstr>
      <vt:lpstr>PowerPoint Presentation</vt:lpstr>
      <vt:lpstr>PowerPoint Presentation</vt:lpstr>
      <vt:lpstr>PowerPoint Presentation</vt:lpstr>
      <vt:lpstr>PowerPoint Presentation</vt:lpstr>
      <vt:lpstr>PowerPoint Presentation</vt:lpstr>
      <vt:lpstr>Hazard assessment, dose-response &amp; exposure assessment</vt:lpstr>
      <vt:lpstr>PowerPoint Presentation</vt:lpstr>
      <vt:lpstr>What happens once you are exposed to a toxicant?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TF</cp:lastModifiedBy>
  <cp:revision>215</cp:revision>
  <dcterms:created xsi:type="dcterms:W3CDTF">2018-01-22T17:17:11Z</dcterms:created>
  <dcterms:modified xsi:type="dcterms:W3CDTF">2018-11-29T05:53:57Z</dcterms:modified>
</cp:coreProperties>
</file>