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94" r:id="rId2"/>
    <p:sldId id="29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7" r:id="rId22"/>
    <p:sldId id="311" r:id="rId23"/>
    <p:sldId id="312" r:id="rId24"/>
    <p:sldId id="313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6" r:id="rId37"/>
    <p:sldId id="308" r:id="rId38"/>
    <p:sldId id="314" r:id="rId39"/>
    <p:sldId id="309" r:id="rId40"/>
    <p:sldId id="310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81C"/>
    <a:srgbClr val="EE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1896" autoAdjust="0"/>
  </p:normalViewPr>
  <p:slideViewPr>
    <p:cSldViewPr snapToGrid="0" snapToObjects="1">
      <p:cViewPr>
        <p:scale>
          <a:sx n="78" d="100"/>
          <a:sy n="78" d="100"/>
        </p:scale>
        <p:origin x="684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3059920"/>
        <c:axId val="-256143856"/>
      </c:radarChart>
      <c:catAx>
        <c:axId val="-177305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6143856"/>
        <c:crosses val="autoZero"/>
        <c:auto val="1"/>
        <c:lblAlgn val="ctr"/>
        <c:lblOffset val="100"/>
        <c:noMultiLvlLbl val="0"/>
      </c:catAx>
      <c:valAx>
        <c:axId val="-2561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0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STEP1: Grignard Addition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Sheet1!$C$19:$C$30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4-4A96-BC52-794689D983DD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Sheet1!$D$19:$D$30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4-4A96-BC52-794689D9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86522416"/>
        <c:axId val="-255999824"/>
      </c:radarChart>
      <c:catAx>
        <c:axId val="-5865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5999824"/>
        <c:crosses val="autoZero"/>
        <c:auto val="1"/>
        <c:lblAlgn val="ctr"/>
        <c:lblOffset val="100"/>
        <c:noMultiLvlLbl val="0"/>
      </c:catAx>
      <c:valAx>
        <c:axId val="-25599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65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STEP 2:</a:t>
            </a:r>
            <a:r>
              <a:rPr lang="en-US" sz="2800" b="1" baseline="0"/>
              <a:t> Oxidation from alcohol to ketone</a:t>
            </a:r>
            <a:endParaRPr lang="en-US" sz="2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Sheet1!$C$34:$C$45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F-4164-AB74-5DA737B76801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Sheet1!$D$34:$D$45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F-4164-AB74-5DA737B7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454192"/>
        <c:axId val="1071220160"/>
      </c:radarChart>
      <c:catAx>
        <c:axId val="6244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20160"/>
        <c:crosses val="autoZero"/>
        <c:auto val="1"/>
        <c:lblAlgn val="ctr"/>
        <c:lblOffset val="100"/>
        <c:noMultiLvlLbl val="0"/>
      </c:catAx>
      <c:valAx>
        <c:axId val="10712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596FFF1D-07FF-E641-AF92-D5491BFD7C02}">
      <dgm:prSet phldrT="[Text]"/>
      <dgm:spPr/>
      <dgm:t>
        <a:bodyPr/>
        <a:lstStyle/>
        <a:p>
          <a:r>
            <a:rPr lang="en-US" dirty="0"/>
            <a:t>What</a:t>
          </a:r>
        </a:p>
      </dgm:t>
    </dgm:pt>
    <dgm:pt modelId="{4D171D78-2A28-1849-97CE-6D1BFC783CBE}" type="parTrans" cxnId="{C2A5026E-BF9F-AD44-8776-8F0EB7B4F4D8}">
      <dgm:prSet/>
      <dgm:spPr/>
      <dgm:t>
        <a:bodyPr/>
        <a:lstStyle/>
        <a:p>
          <a:endParaRPr lang="en-US"/>
        </a:p>
      </dgm:t>
    </dgm:pt>
    <dgm:pt modelId="{ADB0CB7B-0368-294D-B287-4BB2B7001F75}" type="sibTrans" cxnId="{C2A5026E-BF9F-AD44-8776-8F0EB7B4F4D8}">
      <dgm:prSet/>
      <dgm:spPr/>
      <dgm:t>
        <a:bodyPr/>
        <a:lstStyle/>
        <a:p>
          <a:endParaRPr lang="en-US"/>
        </a:p>
      </dgm:t>
    </dgm:pt>
    <dgm:pt modelId="{B39EFBD4-4B96-D94D-9F91-524B032C8025}">
      <dgm:prSet phldrT="[Text]"/>
      <dgm:spPr/>
      <dgm:t>
        <a:bodyPr/>
        <a:lstStyle/>
        <a:p>
          <a:r>
            <a:rPr lang="en-US" dirty="0"/>
            <a:t>Identify Opportunities</a:t>
          </a:r>
        </a:p>
      </dgm:t>
    </dgm:pt>
    <dgm:pt modelId="{66D95F06-7259-9045-A8A8-E05C15E67CF7}" type="parTrans" cxnId="{2C58BECE-0876-4D43-ACFD-31D287CF6FCC}">
      <dgm:prSet/>
      <dgm:spPr/>
      <dgm:t>
        <a:bodyPr/>
        <a:lstStyle/>
        <a:p>
          <a:endParaRPr lang="en-US"/>
        </a:p>
      </dgm:t>
    </dgm:pt>
    <dgm:pt modelId="{3AE3A530-C74B-A845-8989-4395FF569658}" type="sibTrans" cxnId="{2C58BECE-0876-4D43-ACFD-31D287CF6FCC}">
      <dgm:prSet/>
      <dgm:spPr/>
      <dgm:t>
        <a:bodyPr/>
        <a:lstStyle/>
        <a:p>
          <a:endParaRPr lang="en-US"/>
        </a:p>
      </dgm:t>
    </dgm:pt>
    <dgm:pt modelId="{CEA640DB-102D-2847-B58B-EF9C66DDC166}">
      <dgm:prSet phldrT="[Text]"/>
      <dgm:spPr/>
      <dgm:t>
        <a:bodyPr/>
        <a:lstStyle/>
        <a:p>
          <a:r>
            <a:rPr lang="en-US" dirty="0"/>
            <a:t>Product/Service</a:t>
          </a:r>
        </a:p>
      </dgm:t>
    </dgm:pt>
    <dgm:pt modelId="{995B2D84-4521-634A-8F1A-51120FE51573}" type="parTrans" cxnId="{C6B821C7-5EF5-994B-911C-B53D9DAB0DC7}">
      <dgm:prSet/>
      <dgm:spPr/>
      <dgm:t>
        <a:bodyPr/>
        <a:lstStyle/>
        <a:p>
          <a:endParaRPr lang="en-US"/>
        </a:p>
      </dgm:t>
    </dgm:pt>
    <dgm:pt modelId="{4509D6FF-8FA0-D146-B0FB-19B603A56851}" type="sibTrans" cxnId="{C6B821C7-5EF5-994B-911C-B53D9DAB0DC7}">
      <dgm:prSet/>
      <dgm:spPr/>
      <dgm:t>
        <a:bodyPr/>
        <a:lstStyle/>
        <a:p>
          <a:endParaRPr lang="en-US"/>
        </a:p>
      </dgm:t>
    </dgm:pt>
    <dgm:pt modelId="{BD5DCF90-6805-5044-9858-C2EAB506AE6B}">
      <dgm:prSet phldrT="[Text]"/>
      <dgm:spPr/>
      <dgm:t>
        <a:bodyPr/>
        <a:lstStyle/>
        <a:p>
          <a:r>
            <a:rPr lang="en-US" dirty="0"/>
            <a:t>How</a:t>
          </a:r>
        </a:p>
      </dgm:t>
    </dgm:pt>
    <dgm:pt modelId="{CC08A754-C6BB-B24A-996F-9D3971FCCE04}" type="parTrans" cxnId="{74AF4D92-6FFE-EB42-B352-E81B1BFFF038}">
      <dgm:prSet/>
      <dgm:spPr/>
      <dgm:t>
        <a:bodyPr/>
        <a:lstStyle/>
        <a:p>
          <a:endParaRPr lang="en-US"/>
        </a:p>
      </dgm:t>
    </dgm:pt>
    <dgm:pt modelId="{139AF565-8962-0842-924E-B234B21088A1}" type="sibTrans" cxnId="{74AF4D92-6FFE-EB42-B352-E81B1BFFF038}">
      <dgm:prSet/>
      <dgm:spPr/>
      <dgm:t>
        <a:bodyPr/>
        <a:lstStyle/>
        <a:p>
          <a:endParaRPr lang="en-US"/>
        </a:p>
      </dgm:t>
    </dgm:pt>
    <dgm:pt modelId="{CC240551-9157-9F4E-ABC2-111A20FFF571}">
      <dgm:prSet phldrT="[Text]"/>
      <dgm:spPr/>
      <dgm:t>
        <a:bodyPr/>
        <a:lstStyle/>
        <a:p>
          <a:r>
            <a:rPr lang="en-US" dirty="0"/>
            <a:t>Deliver Innovation</a:t>
          </a:r>
        </a:p>
      </dgm:t>
    </dgm:pt>
    <dgm:pt modelId="{07D07534-8584-3C46-8C30-2D3C232A7415}" type="parTrans" cxnId="{309AB6E4-B565-144E-8050-4117FBB4BD01}">
      <dgm:prSet/>
      <dgm:spPr/>
      <dgm:t>
        <a:bodyPr/>
        <a:lstStyle/>
        <a:p>
          <a:endParaRPr lang="en-US"/>
        </a:p>
      </dgm:t>
    </dgm:pt>
    <dgm:pt modelId="{561E29A1-DB61-5C4C-B3DE-B945DF6D7C4A}" type="sibTrans" cxnId="{309AB6E4-B565-144E-8050-4117FBB4BD01}">
      <dgm:prSet/>
      <dgm:spPr/>
      <dgm:t>
        <a:bodyPr/>
        <a:lstStyle/>
        <a:p>
          <a:endParaRPr lang="en-US"/>
        </a:p>
      </dgm:t>
    </dgm:pt>
    <dgm:pt modelId="{D923C8A4-847C-C044-BC94-BDAF1BF6E02C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F1B14A55-ADA1-6D43-ABB8-7431D69E717C}" type="parTrans" cxnId="{D41ED491-DE0C-8349-AEBC-F72C3C0C4996}">
      <dgm:prSet/>
      <dgm:spPr/>
      <dgm:t>
        <a:bodyPr/>
        <a:lstStyle/>
        <a:p>
          <a:endParaRPr lang="en-US"/>
        </a:p>
      </dgm:t>
    </dgm:pt>
    <dgm:pt modelId="{330AF90E-E65D-A141-ACF3-4F0FAB1C7FEC}" type="sibTrans" cxnId="{D41ED491-DE0C-8349-AEBC-F72C3C0C4996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3" custLinFactNeighborX="6926">
        <dgm:presLayoutVars>
          <dgm:bulletEnabled val="1"/>
        </dgm:presLayoutVars>
      </dgm:prSet>
      <dgm:spPr/>
    </dgm:pt>
    <dgm:pt modelId="{3C558D91-B283-404F-8D36-B0DF58B7F047}" type="pres">
      <dgm:prSet presAssocID="{2DFE5D6D-8B7B-2444-82DF-86EF9E897F36}" presName="sp" presStyleCnt="0"/>
      <dgm:spPr/>
    </dgm:pt>
    <dgm:pt modelId="{D14888F2-9E24-6F4F-AAD5-F3C77C4A61C9}" type="pres">
      <dgm:prSet presAssocID="{596FFF1D-07FF-E641-AF92-D5491BFD7C02}" presName="composite" presStyleCnt="0"/>
      <dgm:spPr/>
    </dgm:pt>
    <dgm:pt modelId="{C12A7E4E-F6DD-A04E-873E-49C3B8FD8C1F}" type="pres">
      <dgm:prSet presAssocID="{596FFF1D-07FF-E641-AF92-D5491BF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0232EA0-3471-D44A-ACD0-BA31D6FEE18A}" type="pres">
      <dgm:prSet presAssocID="{596FFF1D-07FF-E641-AF92-D5491BFD7C02}" presName="descendantText" presStyleLbl="alignAcc1" presStyleIdx="1" presStyleCnt="3">
        <dgm:presLayoutVars>
          <dgm:bulletEnabled val="1"/>
        </dgm:presLayoutVars>
      </dgm:prSet>
      <dgm:spPr/>
    </dgm:pt>
    <dgm:pt modelId="{9E5B3346-F7F2-F94E-A8FD-E361B2F3D6CB}" type="pres">
      <dgm:prSet presAssocID="{ADB0CB7B-0368-294D-B287-4BB2B7001F75}" presName="sp" presStyleCnt="0"/>
      <dgm:spPr/>
    </dgm:pt>
    <dgm:pt modelId="{2DD60A68-53C7-3D4E-A2DA-F85DA93AC2A0}" type="pres">
      <dgm:prSet presAssocID="{BD5DCF90-6805-5044-9858-C2EAB506AE6B}" presName="composite" presStyleCnt="0"/>
      <dgm:spPr/>
    </dgm:pt>
    <dgm:pt modelId="{3B899999-DC18-3046-8441-B0DDDE6FE4D4}" type="pres">
      <dgm:prSet presAssocID="{BD5DCF90-6805-5044-9858-C2EAB506AE6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F7A1E7-AF4C-F34F-8E60-E0D04B897396}" type="pres">
      <dgm:prSet presAssocID="{BD5DCF90-6805-5044-9858-C2EAB506AE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621DD09-95D6-EB42-9A16-D2CB96DF5543}" type="presOf" srcId="{CC240551-9157-9F4E-ABC2-111A20FFF571}" destId="{2FF7A1E7-AF4C-F34F-8E60-E0D04B897396}" srcOrd="0" destOrd="0" presId="urn:microsoft.com/office/officeart/2005/8/layout/chevron2"/>
    <dgm:cxn modelId="{5B067D1D-995B-E146-86AC-70086D9A1ECC}" type="presOf" srcId="{596FFF1D-07FF-E641-AF92-D5491BFD7C02}" destId="{C12A7E4E-F6DD-A04E-873E-49C3B8FD8C1F}" srcOrd="0" destOrd="0" presId="urn:microsoft.com/office/officeart/2005/8/layout/chevron2"/>
    <dgm:cxn modelId="{71B2652D-D85E-AC46-A805-92DF594F0CD8}" type="presOf" srcId="{1E413068-BD01-5341-A5EA-3621E4CB7186}" destId="{287433BE-74C0-B74D-8DB7-A23A7407D4C5}" srcOrd="0" destOrd="0" presId="urn:microsoft.com/office/officeart/2005/8/layout/chevron2"/>
    <dgm:cxn modelId="{C2A5026E-BF9F-AD44-8776-8F0EB7B4F4D8}" srcId="{1E413068-BD01-5341-A5EA-3621E4CB7186}" destId="{596FFF1D-07FF-E641-AF92-D5491BFD7C02}" srcOrd="1" destOrd="0" parTransId="{4D171D78-2A28-1849-97CE-6D1BFC783CBE}" sibTransId="{ADB0CB7B-0368-294D-B287-4BB2B7001F75}"/>
    <dgm:cxn modelId="{CD168173-81A5-1E46-AE5D-B89B4D833445}" type="presOf" srcId="{D923C8A4-847C-C044-BC94-BDAF1BF6E02C}" destId="{2FF7A1E7-AF4C-F34F-8E60-E0D04B897396}" srcOrd="0" destOrd="1" presId="urn:microsoft.com/office/officeart/2005/8/layout/chevron2"/>
    <dgm:cxn modelId="{ACBFA874-0F48-B847-8F41-B90861996DB3}" type="presOf" srcId="{EB4596A3-3413-BA41-A249-2563F00B1FA3}" destId="{B954F9CF-31B0-074B-8C34-C246EDCC8927}" srcOrd="0" destOrd="0" presId="urn:microsoft.com/office/officeart/2005/8/layout/chevron2"/>
    <dgm:cxn modelId="{D41ED491-DE0C-8349-AEBC-F72C3C0C4996}" srcId="{BD5DCF90-6805-5044-9858-C2EAB506AE6B}" destId="{D923C8A4-847C-C044-BC94-BDAF1BF6E02C}" srcOrd="1" destOrd="0" parTransId="{F1B14A55-ADA1-6D43-ABB8-7431D69E717C}" sibTransId="{330AF90E-E65D-A141-ACF3-4F0FAB1C7FEC}"/>
    <dgm:cxn modelId="{74AF4D92-6FFE-EB42-B352-E81B1BFFF038}" srcId="{1E413068-BD01-5341-A5EA-3621E4CB7186}" destId="{BD5DCF90-6805-5044-9858-C2EAB506AE6B}" srcOrd="2" destOrd="0" parTransId="{CC08A754-C6BB-B24A-996F-9D3971FCCE04}" sibTransId="{139AF565-8962-0842-924E-B234B21088A1}"/>
    <dgm:cxn modelId="{ACDD2F95-B17C-5049-A8F7-A55F16D99BA3}" type="presOf" srcId="{CEA640DB-102D-2847-B58B-EF9C66DDC166}" destId="{20232EA0-3471-D44A-ACD0-BA31D6FEE18A}" srcOrd="0" destOrd="1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9AAE12A5-8EAE-8F40-845A-68336855C39A}" type="presOf" srcId="{BD5DCF90-6805-5044-9858-C2EAB506AE6B}" destId="{3B899999-DC18-3046-8441-B0DDDE6FE4D4}" srcOrd="0" destOrd="0" presId="urn:microsoft.com/office/officeart/2005/8/layout/chevron2"/>
    <dgm:cxn modelId="{26E202A9-E0AC-0846-BADF-AED642A3A7A2}" type="presOf" srcId="{B39EFBD4-4B96-D94D-9F91-524B032C8025}" destId="{20232EA0-3471-D44A-ACD0-BA31D6FEE18A}" srcOrd="0" destOrd="0" presId="urn:microsoft.com/office/officeart/2005/8/layout/chevron2"/>
    <dgm:cxn modelId="{22DBE9A9-7A17-7843-AC97-B6B5B2B43A07}" type="presOf" srcId="{8CE8EE4A-41BF-E647-BFDF-E836BAE13F06}" destId="{FAF79DC0-03B0-4840-A9C6-A3CC5806E0AA}" srcOrd="0" destOrd="1" presId="urn:microsoft.com/office/officeart/2005/8/layout/chevron2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C6B821C7-5EF5-994B-911C-B53D9DAB0DC7}" srcId="{B39EFBD4-4B96-D94D-9F91-524B032C8025}" destId="{CEA640DB-102D-2847-B58B-EF9C66DDC166}" srcOrd="0" destOrd="0" parTransId="{995B2D84-4521-634A-8F1A-51120FE51573}" sibTransId="{4509D6FF-8FA0-D146-B0FB-19B603A56851}"/>
    <dgm:cxn modelId="{3F1A52C7-0730-4142-824F-0C463DFA080B}" type="presOf" srcId="{21199F40-670D-074D-A789-40D3BE8ACCD8}" destId="{FAF79DC0-03B0-4840-A9C6-A3CC5806E0AA}" srcOrd="0" destOrd="0" presId="urn:microsoft.com/office/officeart/2005/8/layout/chevron2"/>
    <dgm:cxn modelId="{2C58BECE-0876-4D43-ACFD-31D287CF6FCC}" srcId="{596FFF1D-07FF-E641-AF92-D5491BFD7C02}" destId="{B39EFBD4-4B96-D94D-9F91-524B032C8025}" srcOrd="0" destOrd="0" parTransId="{66D95F06-7259-9045-A8A8-E05C15E67CF7}" sibTransId="{3AE3A530-C74B-A845-8989-4395FF569658}"/>
    <dgm:cxn modelId="{309AB6E4-B565-144E-8050-4117FBB4BD01}" srcId="{BD5DCF90-6805-5044-9858-C2EAB506AE6B}" destId="{CC240551-9157-9F4E-ABC2-111A20FFF571}" srcOrd="0" destOrd="0" parTransId="{07D07534-8584-3C46-8C30-2D3C232A7415}" sibTransId="{561E29A1-DB61-5C4C-B3DE-B945DF6D7C4A}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059D4B69-7252-4848-85D5-27E6B8BEC223}" type="presParOf" srcId="{287433BE-74C0-B74D-8DB7-A23A7407D4C5}" destId="{44F42AB5-4C9A-4143-8632-5AFE23874997}" srcOrd="0" destOrd="0" presId="urn:microsoft.com/office/officeart/2005/8/layout/chevron2"/>
    <dgm:cxn modelId="{E9E43C8F-C1F8-FA4F-BD10-85A38A64A768}" type="presParOf" srcId="{44F42AB5-4C9A-4143-8632-5AFE23874997}" destId="{B954F9CF-31B0-074B-8C34-C246EDCC8927}" srcOrd="0" destOrd="0" presId="urn:microsoft.com/office/officeart/2005/8/layout/chevron2"/>
    <dgm:cxn modelId="{EA631218-5B50-A245-9E8D-C188A781FB65}" type="presParOf" srcId="{44F42AB5-4C9A-4143-8632-5AFE23874997}" destId="{FAF79DC0-03B0-4840-A9C6-A3CC5806E0AA}" srcOrd="1" destOrd="0" presId="urn:microsoft.com/office/officeart/2005/8/layout/chevron2"/>
    <dgm:cxn modelId="{7A98CF8C-EA6D-6F4C-BBF9-B8C4621C3701}" type="presParOf" srcId="{287433BE-74C0-B74D-8DB7-A23A7407D4C5}" destId="{3C558D91-B283-404F-8D36-B0DF58B7F047}" srcOrd="1" destOrd="0" presId="urn:microsoft.com/office/officeart/2005/8/layout/chevron2"/>
    <dgm:cxn modelId="{0BC94E87-68CA-604F-8FDE-97EA3BA4C54D}" type="presParOf" srcId="{287433BE-74C0-B74D-8DB7-A23A7407D4C5}" destId="{D14888F2-9E24-6F4F-AAD5-F3C77C4A61C9}" srcOrd="2" destOrd="0" presId="urn:microsoft.com/office/officeart/2005/8/layout/chevron2"/>
    <dgm:cxn modelId="{A72C79CC-8000-134A-A27A-B1463BDA145A}" type="presParOf" srcId="{D14888F2-9E24-6F4F-AAD5-F3C77C4A61C9}" destId="{C12A7E4E-F6DD-A04E-873E-49C3B8FD8C1F}" srcOrd="0" destOrd="0" presId="urn:microsoft.com/office/officeart/2005/8/layout/chevron2"/>
    <dgm:cxn modelId="{3180E58F-FC33-B143-B426-D7022937F6F6}" type="presParOf" srcId="{D14888F2-9E24-6F4F-AAD5-F3C77C4A61C9}" destId="{20232EA0-3471-D44A-ACD0-BA31D6FEE18A}" srcOrd="1" destOrd="0" presId="urn:microsoft.com/office/officeart/2005/8/layout/chevron2"/>
    <dgm:cxn modelId="{E1A94A12-BC82-994B-BDB8-019C777611C5}" type="presParOf" srcId="{287433BE-74C0-B74D-8DB7-A23A7407D4C5}" destId="{9E5B3346-F7F2-F94E-A8FD-E361B2F3D6CB}" srcOrd="3" destOrd="0" presId="urn:microsoft.com/office/officeart/2005/8/layout/chevron2"/>
    <dgm:cxn modelId="{7F055939-87C7-DB47-82FC-B566A9095FE3}" type="presParOf" srcId="{287433BE-74C0-B74D-8DB7-A23A7407D4C5}" destId="{2DD60A68-53C7-3D4E-A2DA-F85DA93AC2A0}" srcOrd="4" destOrd="0" presId="urn:microsoft.com/office/officeart/2005/8/layout/chevron2"/>
    <dgm:cxn modelId="{94D37A75-8896-1049-9D27-C2561D92C488}" type="presParOf" srcId="{2DD60A68-53C7-3D4E-A2DA-F85DA93AC2A0}" destId="{3B899999-DC18-3046-8441-B0DDDE6FE4D4}" srcOrd="0" destOrd="0" presId="urn:microsoft.com/office/officeart/2005/8/layout/chevron2"/>
    <dgm:cxn modelId="{31D56406-F9CF-A043-B644-39A64AED8AB6}" type="presParOf" srcId="{2DD60A68-53C7-3D4E-A2DA-F85DA93AC2A0}" destId="{2FF7A1E7-AF4C-F34F-8E60-E0D04B897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A883412-59CC-9440-A82D-1F7E7CCBE24D}" type="presOf" srcId="{8CE8EE4A-41BF-E647-BFDF-E836BAE13F06}" destId="{FAF79DC0-03B0-4840-A9C6-A3CC5806E0AA}" srcOrd="0" destOrd="1" presId="urn:microsoft.com/office/officeart/2005/8/layout/chevron2"/>
    <dgm:cxn modelId="{23F7703A-D81B-5948-B03D-0CA425AACC46}" type="presOf" srcId="{1E413068-BD01-5341-A5EA-3621E4CB7186}" destId="{287433BE-74C0-B74D-8DB7-A23A7407D4C5}" srcOrd="0" destOrd="0" presId="urn:microsoft.com/office/officeart/2005/8/layout/chevron2"/>
    <dgm:cxn modelId="{6D15055B-1305-AA4D-9489-ED5F6834D429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2ECE6BC2-CC77-CD4E-BC76-A5C3E0DA6A7E}" type="presOf" srcId="{21199F40-670D-074D-A789-40D3BE8ACCD8}" destId="{FAF79DC0-03B0-4840-A9C6-A3CC5806E0AA}" srcOrd="0" destOrd="0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E38425E2-694A-CB41-9C2B-FCE27B5AF74A}" type="presParOf" srcId="{287433BE-74C0-B74D-8DB7-A23A7407D4C5}" destId="{44F42AB5-4C9A-4143-8632-5AFE23874997}" srcOrd="0" destOrd="0" presId="urn:microsoft.com/office/officeart/2005/8/layout/chevron2"/>
    <dgm:cxn modelId="{82108E3B-A38F-2342-9A8A-DE616283CB47}" type="presParOf" srcId="{44F42AB5-4C9A-4143-8632-5AFE23874997}" destId="{B954F9CF-31B0-074B-8C34-C246EDCC8927}" srcOrd="0" destOrd="0" presId="urn:microsoft.com/office/officeart/2005/8/layout/chevron2"/>
    <dgm:cxn modelId="{0091FADE-30F7-9341-AA57-FA0172E19327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D2BE22A-BFA6-954A-93D5-64AA0776296D}" type="presOf" srcId="{21199F40-670D-074D-A789-40D3BE8ACCD8}" destId="{FAF79DC0-03B0-4840-A9C6-A3CC5806E0AA}" srcOrd="0" destOrd="0" presId="urn:microsoft.com/office/officeart/2005/8/layout/chevron2"/>
    <dgm:cxn modelId="{B113553D-1062-1D4A-BE85-A8387242FD62}" type="presOf" srcId="{8CE8EE4A-41BF-E647-BFDF-E836BAE13F06}" destId="{FAF79DC0-03B0-4840-A9C6-A3CC5806E0AA}" srcOrd="0" destOrd="1" presId="urn:microsoft.com/office/officeart/2005/8/layout/chevron2"/>
    <dgm:cxn modelId="{A23D3A4F-77A9-8840-B320-39131D942D18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D23541EA-2E6F-E84F-BCB0-D2B617981B12}" type="presOf" srcId="{1E413068-BD01-5341-A5EA-3621E4CB7186}" destId="{287433BE-74C0-B74D-8DB7-A23A7407D4C5}" srcOrd="0" destOrd="0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4FCAC125-C229-E744-8E27-C27CEBE6735B}" type="presParOf" srcId="{287433BE-74C0-B74D-8DB7-A23A7407D4C5}" destId="{44F42AB5-4C9A-4143-8632-5AFE23874997}" srcOrd="0" destOrd="0" presId="urn:microsoft.com/office/officeart/2005/8/layout/chevron2"/>
    <dgm:cxn modelId="{C1BCF967-028C-3747-9656-0A86B0DB2894}" type="presParOf" srcId="{44F42AB5-4C9A-4143-8632-5AFE23874997}" destId="{B954F9CF-31B0-074B-8C34-C246EDCC8927}" srcOrd="0" destOrd="0" presId="urn:microsoft.com/office/officeart/2005/8/layout/chevron2"/>
    <dgm:cxn modelId="{D056E7C6-53A8-1247-B753-874DBE621FE2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1CEF931-FB4C-DB47-AC9E-DB63D0E749EA}" type="presOf" srcId="{21199F40-670D-074D-A789-40D3BE8ACCD8}" destId="{FAF79DC0-03B0-4840-A9C6-A3CC5806E0AA}" srcOrd="0" destOrd="0" presId="urn:microsoft.com/office/officeart/2005/8/layout/chevron2"/>
    <dgm:cxn modelId="{ACC2BF5C-F0AC-DF45-8FFF-26AFB60D7D3F}" type="presOf" srcId="{1E413068-BD01-5341-A5EA-3621E4CB7186}" destId="{287433BE-74C0-B74D-8DB7-A23A7407D4C5}" srcOrd="0" destOrd="0" presId="urn:microsoft.com/office/officeart/2005/8/layout/chevron2"/>
    <dgm:cxn modelId="{4C0F0145-BF06-8742-8277-D6577E6BBA4F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B28331DE-194B-E247-B383-2DA9DFA20DCA}" type="presOf" srcId="{8CE8EE4A-41BF-E647-BFDF-E836BAE13F06}" destId="{FAF79DC0-03B0-4840-A9C6-A3CC5806E0AA}" srcOrd="0" destOrd="1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3B4ED0CD-2DB8-074F-BB52-46E1F2272854}" type="presParOf" srcId="{287433BE-74C0-B74D-8DB7-A23A7407D4C5}" destId="{44F42AB5-4C9A-4143-8632-5AFE23874997}" srcOrd="0" destOrd="0" presId="urn:microsoft.com/office/officeart/2005/8/layout/chevron2"/>
    <dgm:cxn modelId="{FCAD9AF3-D3FB-9447-ABE3-4E0ABC9247B4}" type="presParOf" srcId="{44F42AB5-4C9A-4143-8632-5AFE23874997}" destId="{B954F9CF-31B0-074B-8C34-C246EDCC8927}" srcOrd="0" destOrd="0" presId="urn:microsoft.com/office/officeart/2005/8/layout/chevron2"/>
    <dgm:cxn modelId="{C0EA68C7-681F-B946-B395-35881CEA6DE6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0243" y="261157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</a:t>
          </a:r>
        </a:p>
      </dsp:txBody>
      <dsp:txXfrm rot="-5400000">
        <a:off x="2" y="608149"/>
        <a:ext cx="1214471" cy="520488"/>
      </dsp:txXfrm>
    </dsp:sp>
    <dsp:sp modelId="{FAF79DC0-03B0-4840-A9C6-A3CC5806E0AA}">
      <dsp:nvSpPr>
        <dsp:cNvPr id="0" name=""/>
        <dsp:cNvSpPr/>
      </dsp:nvSpPr>
      <dsp:spPr>
        <a:xfrm rot="5400000">
          <a:off x="3757216" y="-2541831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Understand Context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Business/Market</a:t>
          </a:r>
        </a:p>
      </dsp:txBody>
      <dsp:txXfrm rot="-5400000">
        <a:off x="1214471" y="55965"/>
        <a:ext cx="6158163" cy="1017621"/>
      </dsp:txXfrm>
    </dsp:sp>
    <dsp:sp modelId="{C12A7E4E-F6DD-A04E-873E-49C3B8FD8C1F}">
      <dsp:nvSpPr>
        <dsp:cNvPr id="0" name=""/>
        <dsp:cNvSpPr/>
      </dsp:nvSpPr>
      <dsp:spPr>
        <a:xfrm rot="5400000">
          <a:off x="-260243" y="1803345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</a:t>
          </a:r>
        </a:p>
      </dsp:txBody>
      <dsp:txXfrm rot="-5400000">
        <a:off x="2" y="2150337"/>
        <a:ext cx="1214471" cy="520488"/>
      </dsp:txXfrm>
    </dsp:sp>
    <dsp:sp modelId="{20232EA0-3471-D44A-ACD0-BA31D6FEE18A}">
      <dsp:nvSpPr>
        <dsp:cNvPr id="0" name=""/>
        <dsp:cNvSpPr/>
      </dsp:nvSpPr>
      <dsp:spPr>
        <a:xfrm rot="5400000">
          <a:off x="3757216" y="-999644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Identify Opportunities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Product/Service</a:t>
          </a:r>
        </a:p>
      </dsp:txBody>
      <dsp:txXfrm rot="-5400000">
        <a:off x="1214471" y="1598152"/>
        <a:ext cx="6158163" cy="1017621"/>
      </dsp:txXfrm>
    </dsp:sp>
    <dsp:sp modelId="{3B899999-DC18-3046-8441-B0DDDE6FE4D4}">
      <dsp:nvSpPr>
        <dsp:cNvPr id="0" name=""/>
        <dsp:cNvSpPr/>
      </dsp:nvSpPr>
      <dsp:spPr>
        <a:xfrm rot="5400000">
          <a:off x="-260243" y="3345532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How</a:t>
          </a:r>
        </a:p>
      </dsp:txBody>
      <dsp:txXfrm rot="-5400000">
        <a:off x="2" y="3692524"/>
        <a:ext cx="1214471" cy="520488"/>
      </dsp:txXfrm>
    </dsp:sp>
    <dsp:sp modelId="{2FF7A1E7-AF4C-F34F-8E60-E0D04B897396}">
      <dsp:nvSpPr>
        <dsp:cNvPr id="0" name=""/>
        <dsp:cNvSpPr/>
      </dsp:nvSpPr>
      <dsp:spPr>
        <a:xfrm rot="5400000">
          <a:off x="3757216" y="542543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Deliver Innovation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Technology</a:t>
          </a:r>
        </a:p>
      </dsp:txBody>
      <dsp:txXfrm rot="-5400000">
        <a:off x="1214471" y="3140340"/>
        <a:ext cx="6158163" cy="101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B58-55DF-6C40-B5A7-5CBB558174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2C42-96F6-1244-B696-739BE39F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BC99-33AB-8B45-8A9F-BE7F36C18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047-5296-8D41-90F3-F5FC3288AC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ris" TargetMode="External"/><Relationship Id="rId2" Type="http://schemas.openxmlformats.org/officeDocument/2006/relationships/hyperlink" Target="https://www.epa.gov/toxics-release-inventory-tri-progr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722784"/>
            <a:ext cx="9144000" cy="4213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28A"/>
                </a:solidFill>
                <a:latin typeface="+mn-lt"/>
              </a:rPr>
              <a:t>From Theory to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6D2F-7CCB-4003-8B17-95D77E1A2D20}"/>
              </a:ext>
            </a:extLst>
          </p:cNvPr>
          <p:cNvSpPr txBox="1"/>
          <p:nvPr/>
        </p:nvSpPr>
        <p:spPr>
          <a:xfrm>
            <a:off x="710350" y="6525717"/>
            <a:ext cx="21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Image: NASA Earth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C4FB7-FC8F-4C87-B7E9-6FA1F066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0" y="2575703"/>
            <a:ext cx="6457308" cy="3228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649" y="5204193"/>
            <a:ext cx="273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sz="1200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0" y="4446658"/>
            <a:ext cx="1020198" cy="149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191" y="5460687"/>
            <a:ext cx="2643612" cy="687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86" y="4341829"/>
            <a:ext cx="2874547" cy="8623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C733563-5DFB-D84F-866F-3A4C8CE30DE1}"/>
              </a:ext>
            </a:extLst>
          </p:cNvPr>
          <p:cNvSpPr txBox="1">
            <a:spLocks/>
          </p:cNvSpPr>
          <p:nvPr/>
        </p:nvSpPr>
        <p:spPr>
          <a:xfrm>
            <a:off x="743674" y="320448"/>
            <a:ext cx="11246129" cy="1210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4800" b="1" dirty="0">
              <a:solidFill>
                <a:srgbClr val="00728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FFFBE9-7396-E046-A9CA-8682FD996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9" y="2337985"/>
            <a:ext cx="4409479" cy="3923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35" y="1548123"/>
            <a:ext cx="6647255" cy="5102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4" name="Chevron 13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05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73561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36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Raw materials extraction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415925" indent="-271463">
              <a:spcBef>
                <a:spcPts val="1600"/>
              </a:spcBef>
            </a:pPr>
            <a:r>
              <a:rPr lang="en-US" dirty="0">
                <a:latin typeface="+mn-lt"/>
              </a:rPr>
              <a:t>Production of waste and energy consumption during raw material extraction</a:t>
            </a:r>
          </a:p>
          <a:p>
            <a:pPr marL="415925" indent="-271463">
              <a:spcBef>
                <a:spcPts val="1600"/>
              </a:spcBef>
            </a:pPr>
            <a:r>
              <a:rPr lang="en-US" dirty="0">
                <a:latin typeface="+mn-lt"/>
              </a:rPr>
              <a:t>High impact materials: rare metals, natural extracts (perfume ingredients), bricks, concrete, electronic equipment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28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191"/>
            <a:ext cx="1122742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+mn-lt"/>
              </a:rPr>
              <a:t>Design strategy for raw materials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hazard for the materials used: avoid materials that are persistent, </a:t>
            </a:r>
            <a:r>
              <a:rPr lang="en-US" sz="2000" dirty="0" err="1">
                <a:latin typeface="+mn-lt"/>
              </a:rPr>
              <a:t>bioacummulative</a:t>
            </a:r>
            <a:r>
              <a:rPr lang="en-US" sz="2000" dirty="0">
                <a:latin typeface="+mn-lt"/>
              </a:rPr>
              <a:t>, have high toxicity profile</a:t>
            </a: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renewable materials like carbohydrates, lipids, biopolymers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recycled materials or materials from the waste stream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number of raw materials used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Minimize transportation (locally sourced, or manufacturing shifted onsite)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that generate a lot of waste or are energy intensive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produced in environmentally damaging way</a:t>
            </a:r>
          </a:p>
        </p:txBody>
      </p:sp>
      <p:sp>
        <p:nvSpPr>
          <p:cNvPr id="22" name="Double Bracket 21"/>
          <p:cNvSpPr/>
          <p:nvPr/>
        </p:nvSpPr>
        <p:spPr>
          <a:xfrm>
            <a:off x="1619794" y="3234357"/>
            <a:ext cx="9692639" cy="1096136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35103" y="3208935"/>
            <a:ext cx="9181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BIOWIN or PBT Profiler (http://</a:t>
            </a:r>
            <a:r>
              <a:rPr lang="en-US" dirty="0" err="1"/>
              <a:t>www.pbtprofiler.net</a:t>
            </a:r>
            <a:r>
              <a:rPr lang="en-US" dirty="0"/>
              <a:t>/</a:t>
            </a:r>
            <a:r>
              <a:rPr lang="en-US" dirty="0" err="1"/>
              <a:t>default.asp</a:t>
            </a:r>
            <a:r>
              <a:rPr lang="en-US" dirty="0"/>
              <a:t>) for persistence/degradation and </a:t>
            </a:r>
            <a:r>
              <a:rPr lang="en-US" dirty="0" err="1"/>
              <a:t>bioconcentration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ChemHAT</a:t>
            </a:r>
            <a:r>
              <a:rPr lang="en-US" dirty="0"/>
              <a:t>, </a:t>
            </a:r>
            <a:r>
              <a:rPr lang="en-US" dirty="0" err="1"/>
              <a:t>Protox</a:t>
            </a:r>
            <a:r>
              <a:rPr lang="en-US" dirty="0"/>
              <a:t>, </a:t>
            </a:r>
            <a:r>
              <a:rPr lang="en-US" dirty="0" err="1"/>
              <a:t>ChemSpider</a:t>
            </a:r>
            <a:r>
              <a:rPr lang="en-US" dirty="0"/>
              <a:t> for toxicity profile</a:t>
            </a:r>
          </a:p>
          <a:p>
            <a:r>
              <a:rPr lang="en-US" dirty="0" err="1"/>
              <a:t>EcoSAR</a:t>
            </a:r>
            <a:r>
              <a:rPr lang="en-US" dirty="0"/>
              <a:t> (not discussed) for </a:t>
            </a:r>
            <a:r>
              <a:rPr lang="en-US" dirty="0" err="1"/>
              <a:t>ecotoxicity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21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86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Manufacturing</a:t>
            </a:r>
          </a:p>
          <a:p>
            <a:pPr marL="0" indent="0">
              <a:buNone/>
            </a:pPr>
            <a:endParaRPr lang="en-US" sz="4600" b="1" dirty="0">
              <a:latin typeface="+mn-lt"/>
            </a:endParaRP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Possibly the greatest impact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Extensive processing that uses energy and produces a large volume of waste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Examples include consumer products and chemicals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98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795"/>
            <a:ext cx="10515600" cy="4798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manufacturing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Improve energy efficiency of the process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Use technologies which minimize production of waste and emissions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Use renewable energy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Avoid hazardous process and auxiliary materials (use safer solvents)</a:t>
            </a: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Recycle process materials (solvents)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Choose disposal to minimize environmental impact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/>
              <a:t>Use waste as a feedstock for another process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476103" y="4196769"/>
            <a:ext cx="9065623" cy="1260359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31825" y="4150208"/>
            <a:ext cx="9215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solvent selection guides for better solvent alternative</a:t>
            </a:r>
          </a:p>
          <a:p>
            <a:r>
              <a:rPr lang="en-US" dirty="0"/>
              <a:t>Identify chemicals of concern: Toxic Release Inventory  (</a:t>
            </a:r>
            <a:r>
              <a:rPr lang="en-US" dirty="0">
                <a:hlinkClick r:id="rId2"/>
              </a:rPr>
              <a:t>https://www.epa.gov/toxics-release-inventory-tri-program</a:t>
            </a:r>
            <a:r>
              <a:rPr lang="en-US" dirty="0"/>
              <a:t>)</a:t>
            </a:r>
          </a:p>
          <a:p>
            <a:r>
              <a:rPr lang="en-US" dirty="0"/>
              <a:t>Use IRIS (</a:t>
            </a:r>
            <a:r>
              <a:rPr lang="en-US" dirty="0">
                <a:hlinkClick r:id="rId3"/>
              </a:rPr>
              <a:t>https://www.epa.gov/iris</a:t>
            </a:r>
            <a:r>
              <a:rPr lang="en-US" dirty="0"/>
              <a:t> ) to check human health effect from chemical exposure</a:t>
            </a:r>
          </a:p>
          <a:p>
            <a:r>
              <a:rPr lang="en-US" dirty="0"/>
              <a:t>Atom economy, E-factor for reaction performance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171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Distribution</a:t>
            </a:r>
            <a:endParaRPr lang="en-US" b="1" dirty="0"/>
          </a:p>
          <a:p>
            <a:pPr marL="0" indent="0">
              <a:buNone/>
            </a:pPr>
            <a:endParaRPr lang="en-US" sz="3200" b="1" dirty="0">
              <a:latin typeface="+mn-lt"/>
            </a:endParaRPr>
          </a:p>
          <a:p>
            <a:pPr marL="525463" indent="-254000">
              <a:spcBef>
                <a:spcPts val="2200"/>
              </a:spcBef>
            </a:pPr>
            <a:r>
              <a:rPr lang="en-US" dirty="0">
                <a:latin typeface="+mn-lt"/>
              </a:rPr>
              <a:t>Products which are transported over long distances, are heavy and require a lot of packaging</a:t>
            </a:r>
          </a:p>
          <a:p>
            <a:pPr marL="982663" lvl="1" indent="-254000">
              <a:spcBef>
                <a:spcPts val="2200"/>
              </a:spcBef>
            </a:pPr>
            <a:r>
              <a:rPr lang="en-US" dirty="0">
                <a:latin typeface="+mn-lt"/>
              </a:rPr>
              <a:t>Example includes fresh out of season vegetables shipped to locations around the world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4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5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distribution</a:t>
            </a:r>
          </a:p>
          <a:p>
            <a:pPr marL="525463" indent="-254000"/>
            <a:r>
              <a:rPr lang="en-US" sz="2400" dirty="0">
                <a:latin typeface="+mn-lt"/>
              </a:rPr>
              <a:t>Minimize packaging per unit of service</a:t>
            </a:r>
          </a:p>
          <a:p>
            <a:pPr marL="525463" indent="-254000"/>
            <a:r>
              <a:rPr lang="en-US" sz="2400" dirty="0">
                <a:latin typeface="+mn-lt"/>
              </a:rPr>
              <a:t>Use returnable packaging</a:t>
            </a:r>
          </a:p>
          <a:p>
            <a:pPr marL="525463" indent="-254000"/>
            <a:r>
              <a:rPr lang="en-US" sz="2400" dirty="0">
                <a:latin typeface="+mn-lt"/>
              </a:rPr>
              <a:t>Avoid PVC and use packaging from renewable feedstocks</a:t>
            </a:r>
          </a:p>
          <a:p>
            <a:pPr marL="525463" indent="-254000"/>
            <a:r>
              <a:rPr lang="en-US" sz="2400" dirty="0">
                <a:latin typeface="+mn-lt"/>
              </a:rPr>
              <a:t>Manufacture product at the point of use</a:t>
            </a:r>
          </a:p>
          <a:p>
            <a:pPr marL="525463" indent="-254000"/>
            <a:r>
              <a:rPr lang="en-US" sz="2400" dirty="0">
                <a:latin typeface="+mn-lt"/>
              </a:rPr>
              <a:t>Use a lower impact transportation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03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Use</a:t>
            </a:r>
          </a:p>
          <a:p>
            <a:pPr marL="471488" indent="-273050"/>
            <a:r>
              <a:rPr lang="en-US" dirty="0">
                <a:latin typeface="+mn-lt"/>
              </a:rPr>
              <a:t>Products with high durability that go through many cycles are found in this category.</a:t>
            </a:r>
          </a:p>
          <a:p>
            <a:pPr marL="928688" lvl="1" indent="-273050"/>
            <a:r>
              <a:rPr lang="en-US" dirty="0">
                <a:latin typeface="+mn-lt"/>
              </a:rPr>
              <a:t>Examples include cars, laser printers and dishwashers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82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1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Design strategy for use</a:t>
            </a:r>
          </a:p>
          <a:p>
            <a:pPr marL="415925" indent="-254000"/>
            <a:r>
              <a:rPr lang="en-US" sz="2400" dirty="0">
                <a:latin typeface="+mn-lt"/>
              </a:rPr>
              <a:t>Minimize energy efficiency per unit of service</a:t>
            </a:r>
          </a:p>
          <a:p>
            <a:pPr marL="415925" indent="-254000"/>
            <a:r>
              <a:rPr lang="en-US" sz="2400" dirty="0">
                <a:latin typeface="+mn-lt"/>
              </a:rPr>
              <a:t>Can the product be made safer for a human and environment?</a:t>
            </a:r>
          </a:p>
          <a:p>
            <a:pPr marL="415925" indent="-254000"/>
            <a:r>
              <a:rPr lang="en-US" sz="2400" dirty="0">
                <a:latin typeface="+mn-lt"/>
              </a:rPr>
              <a:t>Can the amount of product be automated to avoid losses of product?</a:t>
            </a:r>
          </a:p>
          <a:p>
            <a:pPr marL="415925" indent="-254000"/>
            <a:r>
              <a:rPr lang="en-US" sz="2400" dirty="0">
                <a:latin typeface="+mn-lt"/>
              </a:rPr>
              <a:t>Design out waste and emissions in use or make it environmentally benign</a:t>
            </a:r>
          </a:p>
          <a:p>
            <a:pPr marL="415925" indent="-254000"/>
            <a:r>
              <a:rPr lang="en-US" sz="2400" dirty="0">
                <a:latin typeface="+mn-lt"/>
              </a:rPr>
              <a:t>Minimize auxiliary processes and make materials renewable and recyclable</a:t>
            </a:r>
          </a:p>
          <a:p>
            <a:pPr marL="415925" indent="-254000"/>
            <a:r>
              <a:rPr lang="en-US" sz="2400" dirty="0">
                <a:latin typeface="+mn-lt"/>
              </a:rPr>
              <a:t>Collect and recycle waste</a:t>
            </a: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9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47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Disposal (End-of-Life)</a:t>
            </a:r>
          </a:p>
          <a:p>
            <a:pPr marL="471488" indent="-273050"/>
            <a:r>
              <a:rPr lang="en-US" sz="2400" dirty="0">
                <a:latin typeface="+mn-lt"/>
              </a:rPr>
              <a:t>Products that are toxic or persistent are hard to dispose</a:t>
            </a:r>
          </a:p>
          <a:p>
            <a:pPr marL="928688" lvl="1" indent="-273050"/>
            <a:r>
              <a:rPr lang="en-US" sz="2000" dirty="0">
                <a:latin typeface="+mn-lt"/>
              </a:rPr>
              <a:t>Example </a:t>
            </a:r>
            <a:r>
              <a:rPr lang="en-US" dirty="0">
                <a:latin typeface="+mn-lt"/>
              </a:rPr>
              <a:t>includes batteries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9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933618" y="1310577"/>
            <a:ext cx="72050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15641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077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6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disposal</a:t>
            </a:r>
          </a:p>
          <a:p>
            <a:pPr marL="471488" indent="-273050"/>
            <a:r>
              <a:rPr lang="en-US" sz="2400" dirty="0">
                <a:latin typeface="+mn-lt"/>
              </a:rPr>
              <a:t>Design so that manufacturer can recover and reuse the product at end of life</a:t>
            </a:r>
          </a:p>
          <a:p>
            <a:pPr marL="471488" indent="-273050"/>
            <a:r>
              <a:rPr lang="en-US" sz="2400" dirty="0">
                <a:latin typeface="+mn-lt"/>
              </a:rPr>
              <a:t>Design for easy disassembly</a:t>
            </a:r>
          </a:p>
          <a:p>
            <a:pPr marL="471488" indent="-273050"/>
            <a:r>
              <a:rPr lang="en-US" sz="2400" dirty="0">
                <a:latin typeface="+mn-lt"/>
              </a:rPr>
              <a:t>Can the individual components be recycled at the end of life?</a:t>
            </a:r>
          </a:p>
          <a:p>
            <a:pPr marL="471488" indent="-273050"/>
            <a:r>
              <a:rPr lang="en-US" sz="2400" dirty="0">
                <a:latin typeface="+mn-lt"/>
              </a:rPr>
              <a:t>Avoid harmful substances that could be released at end of life</a:t>
            </a:r>
          </a:p>
          <a:p>
            <a:pPr marL="471488" indent="-273050"/>
            <a:r>
              <a:rPr lang="en-US" sz="2400" dirty="0">
                <a:latin typeface="+mn-lt"/>
              </a:rPr>
              <a:t>Ensure that a toxic substance can be easily extracted from the product</a:t>
            </a:r>
          </a:p>
          <a:p>
            <a:pPr marL="471488" indent="-273050"/>
            <a:r>
              <a:rPr lang="en-US" sz="2400" dirty="0">
                <a:latin typeface="+mn-lt"/>
              </a:rPr>
              <a:t>Design materials that are biodegradable and compostable</a:t>
            </a:r>
          </a:p>
          <a:p>
            <a:pPr marL="471488" indent="-273050"/>
            <a:r>
              <a:rPr lang="en-US" sz="2400" dirty="0"/>
              <a:t>Consumer information on recycling streams and means.</a:t>
            </a:r>
            <a:endParaRPr lang="en-US" sz="24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08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76" y="1770761"/>
            <a:ext cx="10515600" cy="4351338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Based on the life cycle, assess the overall improvement to the process/technology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Identify if any tradeoffs were made between green chemistry principles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739707" y="156411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960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937745" y="156411"/>
            <a:ext cx="6316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Example pitch for a start-up?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36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736207" y="156411"/>
            <a:ext cx="8719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What do you do if you’re not a start-up?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5E651-AE23-43DB-A106-76E241CA808C}"/>
              </a:ext>
            </a:extLst>
          </p:cNvPr>
          <p:cNvSpPr txBox="1"/>
          <p:nvPr/>
        </p:nvSpPr>
        <p:spPr>
          <a:xfrm>
            <a:off x="2080219" y="1115636"/>
            <a:ext cx="781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Involves a certain (lots!) amount of decision-making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C81AD-1654-4AEE-B978-852FD31BCCFE}"/>
              </a:ext>
            </a:extLst>
          </p:cNvPr>
          <p:cNvSpPr txBox="1"/>
          <p:nvPr/>
        </p:nvSpPr>
        <p:spPr>
          <a:xfrm>
            <a:off x="310096" y="2695869"/>
            <a:ext cx="11826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Scenario: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Established company is making a blockbuster drug. Following initial market sales and success, we need to create a safer, greener route (think 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Viagra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D673E-702B-4810-9FD6-EE7F795CC9B1}"/>
              </a:ext>
            </a:extLst>
          </p:cNvPr>
          <p:cNvSpPr txBox="1"/>
          <p:nvPr/>
        </p:nvSpPr>
        <p:spPr>
          <a:xfrm>
            <a:off x="233489" y="3813526"/>
            <a:ext cx="1182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The company will be investing $3B into this re-development, a $40B drug is at stake, which is equivalent to ca. 10,000 workplaces</a:t>
            </a:r>
            <a:endParaRPr lang="en-US" sz="3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04C3A-A0C9-4410-AF18-76DD083404A5}"/>
              </a:ext>
            </a:extLst>
          </p:cNvPr>
          <p:cNvSpPr txBox="1"/>
          <p:nvPr/>
        </p:nvSpPr>
        <p:spPr>
          <a:xfrm>
            <a:off x="310096" y="4937780"/>
            <a:ext cx="1182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/>
              <a:t>Your R&amp;D team has proposed two greener options. Which one do you choose?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64227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736207" y="156411"/>
            <a:ext cx="8719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What do you do if you’re not a start-up?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D673E-702B-4810-9FD6-EE7F795CC9B1}"/>
              </a:ext>
            </a:extLst>
          </p:cNvPr>
          <p:cNvSpPr txBox="1"/>
          <p:nvPr/>
        </p:nvSpPr>
        <p:spPr>
          <a:xfrm>
            <a:off x="278719" y="5932148"/>
            <a:ext cx="1213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Sidenote: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Biginelli reaction is an example of a green reaction – one-pot, multi-component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Another example is the Ugi or Paserini reaction – 4 component!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66F9-0DFC-4566-829B-46527363F7B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0" y="1402805"/>
            <a:ext cx="10096365" cy="424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66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International Flavors &amp; Fragrances </a:t>
            </a:r>
            <a:r>
              <a:rPr lang="en-US" b="1" dirty="0" err="1">
                <a:latin typeface="+mn-lt"/>
              </a:rPr>
              <a:t>Inc</a:t>
            </a:r>
            <a:r>
              <a:rPr lang="en-US" b="1" dirty="0">
                <a:latin typeface="+mn-lt"/>
              </a:rPr>
              <a:t> (IFF)</a:t>
            </a:r>
          </a:p>
          <a:p>
            <a:pPr marL="0" indent="0">
              <a:buNone/>
            </a:pPr>
            <a:endParaRPr lang="en-US" sz="1000" b="1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International company employing ~7000 people with manufacturing facilities in 35 countries and current market of $10 billion.</a:t>
            </a:r>
          </a:p>
          <a:p>
            <a:pPr marL="471488" indent="-273050"/>
            <a:endParaRPr lang="en-US" sz="2400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In Vision 2020, they committed to embed sustainability in the company culture and develop a measurable metrics which will support triple bottom line. </a:t>
            </a:r>
          </a:p>
          <a:p>
            <a:pPr marL="471488" indent="-273050"/>
            <a:endParaRPr lang="en-US" sz="2400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As a part of this initiative they developed a Green Chemistry Assessment tool, to track their progress.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97508" y="156411"/>
            <a:ext cx="77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do Others Track Their Success?</a:t>
            </a:r>
          </a:p>
        </p:txBody>
      </p:sp>
    </p:spTree>
    <p:extLst>
      <p:ext uri="{BB962C8B-B14F-4D97-AF65-F5344CB8AC3E}">
        <p14:creationId xmlns:p14="http://schemas.microsoft.com/office/powerpoint/2010/main" val="101128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532"/>
            <a:ext cx="10515600" cy="4351338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Internal, easy to apply, uniform and standardized method of analyzing safety, health and environmental impact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Distributed and accepted by scientists and staff across the globe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Sharable with technical and non-technical experts, senior managers, customers and other stakeholders within IFF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422986" y="156411"/>
            <a:ext cx="734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Green Chemistry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45482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61" y="1615351"/>
            <a:ext cx="5134337" cy="237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Green Chemistry principle has a scoring system to improve process, operations and products with the purpose of having a positive impact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 TBL</a:t>
            </a: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each principle ranges from 0 (worst) to 5 (best)</a:t>
            </a: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presented in the radar chart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047875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882" y="6400236"/>
            <a:ext cx="847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Scoring is relative and specifically developed for IFF products. It is not shared publically.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15641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63D70F-87EE-4BF1-9F26-A4C2214B004D}"/>
              </a:ext>
            </a:extLst>
          </p:cNvPr>
          <p:cNvSpPr txBox="1">
            <a:spLocks/>
          </p:cNvSpPr>
          <p:nvPr/>
        </p:nvSpPr>
        <p:spPr>
          <a:xfrm>
            <a:off x="302131" y="4632784"/>
            <a:ext cx="5839715" cy="172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While the IFF uses the scoring system internally, their guidelines may be useful for other companies*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If process generates hazardous waste, it is assigned 0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If process has over 80% AE, then it is assigned 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06" y="1638855"/>
            <a:ext cx="10515600" cy="48953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Fragrance aroma used in perfumery applications such as personal care and fine fragrances.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New synthesis includes: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Environmental Benefits</a:t>
            </a:r>
          </a:p>
          <a:p>
            <a:pPr marL="571500" indent="-214313"/>
            <a:r>
              <a:rPr lang="en-US" dirty="0">
                <a:latin typeface="+mn-lt"/>
              </a:rPr>
              <a:t>Improvement in mass efficiency from 25 </a:t>
            </a:r>
            <a:r>
              <a:rPr lang="en-US" dirty="0"/>
              <a:t>to </a:t>
            </a:r>
            <a:r>
              <a:rPr lang="en-US" dirty="0">
                <a:latin typeface="+mn-lt"/>
              </a:rPr>
              <a:t>85%</a:t>
            </a:r>
          </a:p>
          <a:p>
            <a:pPr marL="571500" indent="-214313"/>
            <a:r>
              <a:rPr lang="en-US" dirty="0">
                <a:latin typeface="+mn-lt"/>
              </a:rPr>
              <a:t>Chemical waste elimination up to 80%</a:t>
            </a:r>
          </a:p>
          <a:p>
            <a:pPr marL="571500" indent="-214313"/>
            <a:r>
              <a:rPr lang="en-US" dirty="0">
                <a:latin typeface="+mn-lt"/>
              </a:rPr>
              <a:t>Improved worker safety in reduction of hazardous waste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Economic benefits</a:t>
            </a:r>
          </a:p>
          <a:p>
            <a:pPr marL="571500" indent="-214313"/>
            <a:r>
              <a:rPr lang="en-US" dirty="0">
                <a:latin typeface="+mn-lt"/>
              </a:rPr>
              <a:t>94</a:t>
            </a:r>
            <a:r>
              <a:rPr lang="en-US" dirty="0"/>
              <a:t>% reduction in energy cost</a:t>
            </a:r>
          </a:p>
          <a:p>
            <a:pPr marL="571500" indent="-214313"/>
            <a:r>
              <a:rPr lang="en-US" dirty="0"/>
              <a:t>Greater efficiency leading to lower costs for chemical resources</a:t>
            </a:r>
          </a:p>
          <a:p>
            <a:pPr marL="571500" indent="-214313"/>
            <a:r>
              <a:rPr lang="en-US" dirty="0"/>
              <a:t>Reduction for capital cost for equipment</a:t>
            </a:r>
          </a:p>
          <a:p>
            <a:pPr marL="571500" indent="-214313"/>
            <a:r>
              <a:rPr lang="en-US" dirty="0"/>
              <a:t>Reduction of technical failures during scale-up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7107" y="5715211"/>
            <a:ext cx="29166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/>
              <a:t>2 reaction steps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845781" y="156411"/>
            <a:ext cx="450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Synthesis of </a:t>
            </a:r>
            <a:r>
              <a:rPr lang="en-US" sz="4000" b="1" dirty="0" err="1"/>
              <a:t>Veridan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826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07" y="2595211"/>
            <a:ext cx="775021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Prevent waste (3</a:t>
            </a:r>
            <a:r>
              <a:rPr lang="en-US" dirty="0">
                <a:latin typeface="+mn-lt"/>
                <a:sym typeface="Wingdings"/>
              </a:rPr>
              <a:t>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High, non-hazardous waste was reduced by 50 tons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Atom economy (34)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Yield increased by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Less hazardous synthesis (14)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Elimination of safety hazards (not defined)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Design benign chemicals (33)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 in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Benign solvents (33)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 in score: same non-hazardous solvents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Design for energy efficiency (35)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Increase from 8kg/h*m</a:t>
            </a:r>
            <a:r>
              <a:rPr lang="en-US" baseline="30000" dirty="0">
                <a:latin typeface="+mn-lt"/>
                <a:sym typeface="Wingdings"/>
              </a:rPr>
              <a:t>3 </a:t>
            </a:r>
            <a:r>
              <a:rPr lang="en-US" dirty="0">
                <a:latin typeface="+mn-lt"/>
                <a:sym typeface="Wingdings"/>
              </a:rPr>
              <a:t>to</a:t>
            </a:r>
            <a:r>
              <a:rPr lang="en-US" baseline="30000" dirty="0">
                <a:latin typeface="+mn-lt"/>
                <a:sym typeface="Wingdings"/>
              </a:rPr>
              <a:t> </a:t>
            </a:r>
            <a:r>
              <a:rPr lang="en-US" dirty="0">
                <a:latin typeface="+mn-lt"/>
                <a:sym typeface="Wingdings"/>
              </a:rPr>
              <a:t>100kg/h*m</a:t>
            </a:r>
            <a:r>
              <a:rPr lang="en-US" baseline="30000" dirty="0">
                <a:latin typeface="+mn-lt"/>
                <a:sym typeface="Wingdings"/>
              </a:rPr>
              <a:t>3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15641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85978" y="3375027"/>
            <a:ext cx="3267496" cy="1305466"/>
          </a:xfrm>
          <a:prstGeom prst="wedgeRoundRectCallout">
            <a:avLst>
              <a:gd name="adj1" fmla="val -74930"/>
              <a:gd name="adj2" fmla="val -6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Improvement from assigned value 3 in the traditional reaction to value 4 in the new 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A5E8-82FA-6341-A7BB-42E38BF6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5" y="1289538"/>
            <a:ext cx="7620325" cy="11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678" y="5275816"/>
            <a:ext cx="4586641" cy="5770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+mn-lt"/>
              </a:rPr>
              <a:t>Why </a:t>
            </a:r>
            <a:r>
              <a:rPr lang="en-US" sz="3600" b="1" dirty="0">
                <a:latin typeface="+mn-lt"/>
                <a:sym typeface="Wingdings"/>
              </a:rPr>
              <a:t> What  How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325" y="1822785"/>
            <a:ext cx="8605345" cy="2062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several hours of listening to lectures, doing exercises, and viewing case studies, how do you go about implementation and/or dissemination of Green Chemistry?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224" y="4573689"/>
            <a:ext cx="559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process can be summarized in 3 words: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C761D-8FDB-4F72-B815-A5B2F1D17F4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C3E9A4-F8E7-47D9-9058-CEBA32A5BCAA}"/>
              </a:ext>
            </a:extLst>
          </p:cNvPr>
          <p:cNvSpPr txBox="1"/>
          <p:nvPr/>
        </p:nvSpPr>
        <p:spPr>
          <a:xfrm>
            <a:off x="4581267" y="156411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66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77" y="1604074"/>
            <a:ext cx="10515600" cy="4667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7. Use of renewable feedstocks (0</a:t>
            </a:r>
            <a:r>
              <a:rPr lang="en-US" dirty="0">
                <a:latin typeface="+mn-lt"/>
                <a:sym typeface="Wingdings"/>
              </a:rPr>
              <a:t>0)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The process does not use renewable feedstock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8. Reduce derivatives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derivatives involved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9. Catalysis (11)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catalyst used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10. Design for biodegradation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11. RT analysis for pollution prevention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Process monitoring and control present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12. Design for accident prevention (35)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Process hazards eliminated</a:t>
            </a:r>
          </a:p>
          <a:p>
            <a:endParaRPr lang="en-US" dirty="0">
              <a:latin typeface="+mn-lt"/>
              <a:sym typeface="Wingdings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15641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76037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61862"/>
              </p:ext>
            </p:extLst>
          </p:nvPr>
        </p:nvGraphicFramePr>
        <p:xfrm>
          <a:off x="995423" y="0"/>
          <a:ext cx="10440364" cy="68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826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1192" y="2025684"/>
            <a:ext cx="11343135" cy="51054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Prevent waste (3</a:t>
            </a:r>
            <a:r>
              <a:rPr lang="en-US" sz="2600" dirty="0">
                <a:latin typeface="+mn-lt"/>
                <a:sym typeface="Wingdings"/>
              </a:rPr>
              <a:t>5)</a:t>
            </a:r>
          </a:p>
          <a:p>
            <a:pPr lvl="1"/>
            <a:r>
              <a:rPr lang="en-US" sz="2000" dirty="0">
                <a:sym typeface="Wingdings"/>
              </a:rPr>
              <a:t>Waste reduced by 80%, solvent recyclable between batches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Atom economy (15)</a:t>
            </a:r>
          </a:p>
          <a:p>
            <a:pPr lvl="1"/>
            <a:r>
              <a:rPr lang="en-US" sz="2000" dirty="0">
                <a:sym typeface="Wingdings"/>
              </a:rPr>
              <a:t>Mass efficiency increased from 25-80%, yield improved by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Less hazardous synthesis (35)</a:t>
            </a:r>
          </a:p>
          <a:p>
            <a:pPr lvl="1"/>
            <a:r>
              <a:rPr lang="en-US" sz="2000" dirty="0" err="1">
                <a:sym typeface="Wingdings"/>
              </a:rPr>
              <a:t>Aluminium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isopropoxide</a:t>
            </a:r>
            <a:r>
              <a:rPr lang="en-US" sz="2000" dirty="0">
                <a:sym typeface="Wingdings"/>
              </a:rPr>
              <a:t> and phosphoric acid oxidation replaced by air and catalyst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Design benign chemicals (33)</a:t>
            </a:r>
          </a:p>
          <a:p>
            <a:pPr lvl="1"/>
            <a:r>
              <a:rPr lang="en-US" sz="2000" dirty="0">
                <a:sym typeface="Wingdings"/>
              </a:rPr>
              <a:t>No change in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Benign solvents (35)</a:t>
            </a:r>
          </a:p>
          <a:p>
            <a:pPr lvl="1"/>
            <a:r>
              <a:rPr lang="en-US" sz="2000" dirty="0">
                <a:sym typeface="Wingdings"/>
              </a:rPr>
              <a:t>Acetone replaced by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Design for energy efficiency (44)</a:t>
            </a:r>
          </a:p>
          <a:p>
            <a:pPr lvl="1"/>
            <a:r>
              <a:rPr lang="en-US" sz="2000" dirty="0">
                <a:sym typeface="Wingdings"/>
              </a:rPr>
              <a:t>Reaction run at atmospheric pressure and temperature below 100C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-193240" y="98538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5641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DCC8C-8C94-7043-A469-86879B2A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76" y="1097960"/>
            <a:ext cx="6742572" cy="1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39532"/>
            <a:ext cx="10515600" cy="4987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+mn-lt"/>
              </a:rPr>
              <a:t>7. Use of renewable feedstocks (0</a:t>
            </a:r>
            <a:r>
              <a:rPr lang="en-US" sz="2600" dirty="0">
                <a:latin typeface="+mn-lt"/>
                <a:sym typeface="Wingdings"/>
              </a:rPr>
              <a:t>5)</a:t>
            </a:r>
          </a:p>
          <a:p>
            <a:pPr lvl="1"/>
            <a:r>
              <a:rPr lang="en-US" sz="2000" dirty="0">
                <a:latin typeface="+mn-lt"/>
                <a:sym typeface="Wingdings"/>
              </a:rPr>
              <a:t>New process uses air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8. Reduce derivatives (55)</a:t>
            </a:r>
          </a:p>
          <a:p>
            <a:pPr lvl="1"/>
            <a:r>
              <a:rPr lang="en-US" sz="2000" dirty="0">
                <a:sym typeface="Wingdings"/>
              </a:rPr>
              <a:t>No derivatives involved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9. Catalysis (35)</a:t>
            </a:r>
          </a:p>
          <a:p>
            <a:pPr lvl="1"/>
            <a:r>
              <a:rPr lang="en-US" sz="2000" dirty="0">
                <a:sym typeface="Wingdings"/>
              </a:rPr>
              <a:t>Use 5% reusable catalyst in place of 66% aluminum </a:t>
            </a:r>
            <a:r>
              <a:rPr lang="en-US" sz="2000" dirty="0" err="1">
                <a:sym typeface="Wingdings"/>
              </a:rPr>
              <a:t>isopropoxide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10. Design for biodegradation (55)</a:t>
            </a:r>
          </a:p>
          <a:p>
            <a:pPr lvl="1"/>
            <a:r>
              <a:rPr lang="en-US" sz="2000" dirty="0">
                <a:sym typeface="Wingdings"/>
              </a:rPr>
              <a:t>No change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11. RT analysis for pollution prevention (55)</a:t>
            </a:r>
          </a:p>
          <a:p>
            <a:pPr lvl="1"/>
            <a:r>
              <a:rPr lang="en-US" sz="2000" dirty="0">
                <a:sym typeface="Wingdings"/>
              </a:rPr>
              <a:t>Process monitoring and control present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12. Design for accident prevention (35)</a:t>
            </a:r>
          </a:p>
          <a:p>
            <a:pPr lvl="1"/>
            <a:r>
              <a:rPr lang="en-US" sz="2000" dirty="0">
                <a:sym typeface="Wingdings"/>
              </a:rPr>
              <a:t>New engineering controls in place</a:t>
            </a:r>
          </a:p>
          <a:p>
            <a:endParaRPr lang="en-US" dirty="0">
              <a:latin typeface="+mn-lt"/>
              <a:sym typeface="Wingdings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5641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6931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87812"/>
              </p:ext>
            </p:extLst>
          </p:nvPr>
        </p:nvGraphicFramePr>
        <p:xfrm>
          <a:off x="1388962" y="81023"/>
          <a:ext cx="9699585" cy="677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947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50" y="1725220"/>
            <a:ext cx="1130979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metrics have uncertainties and may not apply the same way across disciplines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will still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 a need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human decision to weight each parameters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	but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lvl="1" indent="0">
              <a:lnSpc>
                <a:spcPct val="10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greening opportunities (see LCA class)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systematic evaluation and serves as a guide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good start!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29497" y="156411"/>
            <a:ext cx="12451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Is Green Chemistry Assessment Tool an absolute solution?</a:t>
            </a:r>
          </a:p>
        </p:txBody>
      </p:sp>
    </p:spTree>
    <p:extLst>
      <p:ext uri="{BB962C8B-B14F-4D97-AF65-F5344CB8AC3E}">
        <p14:creationId xmlns:p14="http://schemas.microsoft.com/office/powerpoint/2010/main" val="1634769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309" y="1393190"/>
            <a:ext cx="1158688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a complete suite of tools developed by BASF to be able to articulate their efforts in Green Chemistry, but also sustainability at large.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20" y="2839721"/>
            <a:ext cx="6172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74720" y="5887720"/>
            <a:ext cx="2120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Impact &amp; Economics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761" y="3489961"/>
            <a:ext cx="301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01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5249" y="1354748"/>
            <a:ext cx="11445077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Eco-efficiency: </a:t>
            </a:r>
          </a:p>
          <a:p>
            <a:pPr marL="0" indent="0" eaLnBrk="1" hangingPunct="1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economic creation to ecological destruction from the perspective of the end consumer.</a:t>
            </a:r>
          </a:p>
          <a:p>
            <a:pPr marL="0" indent="0" eaLnBrk="1" hangingPunct="1">
              <a:buNone/>
            </a:pPr>
            <a:endParaRPr lang="en-US"/>
          </a:p>
          <a:p>
            <a:pPr marL="0" indent="0" eaLnBrk="1" hangingPunct="1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Six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 categories for the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ecologic destruction: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energy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resources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land/area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emissions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air, water and soil (wastes)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toxic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of used and released substances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risk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B8BB1E-E838-415A-84A3-02072469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91" y="1148932"/>
            <a:ext cx="55894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each of these categories is normalized with respect to one another. </a:t>
            </a:r>
          </a:p>
          <a:p>
            <a:pPr eaLnBrk="1" hangingPunct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favorable option for each category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given the value 1 and the other alternatives are given values between 0 and 1 depending on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their evaluated relative impacts.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11C67C6-BF9E-403E-9060-ACF3737A1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867" t="8080" r="4635" b="16738"/>
          <a:stretch/>
        </p:blipFill>
        <p:spPr bwMode="auto">
          <a:xfrm>
            <a:off x="497135" y="4009176"/>
            <a:ext cx="3722797" cy="232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1EB877E-EF24-496B-986D-2EBDDA3B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1" y="3499384"/>
            <a:ext cx="3999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Example: ecological fingerprint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1F1EABB-8C3E-4C81-9232-7237EE46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449" y="3658290"/>
            <a:ext cx="3722798" cy="28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E4DBD-794C-43FB-9F6A-66F681B4B27E}"/>
              </a:ext>
            </a:extLst>
          </p:cNvPr>
          <p:cNvSpPr txBox="1"/>
          <p:nvPr/>
        </p:nvSpPr>
        <p:spPr>
          <a:xfrm>
            <a:off x="7416461" y="1369943"/>
            <a:ext cx="4438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ecological fingerprint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then combined into a standalone score that can be looked against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3AD543-1CE4-4B74-8A94-595C75E41EBD}"/>
              </a:ext>
            </a:extLst>
          </p:cNvPr>
          <p:cNvSpPr/>
          <p:nvPr/>
        </p:nvSpPr>
        <p:spPr>
          <a:xfrm>
            <a:off x="5985164" y="1662545"/>
            <a:ext cx="1134442" cy="684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7DA0BB-A8DD-4442-B606-D2E1949C0953}"/>
              </a:ext>
            </a:extLst>
          </p:cNvPr>
          <p:cNvCxnSpPr/>
          <p:nvPr/>
        </p:nvCxnSpPr>
        <p:spPr>
          <a:xfrm>
            <a:off x="3256633" y="5427722"/>
            <a:ext cx="5481510" cy="92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657E9-0EDE-4625-80CC-28B89C2A6C1B}"/>
              </a:ext>
            </a:extLst>
          </p:cNvPr>
          <p:cNvCxnSpPr>
            <a:cxnSpLocks/>
          </p:cNvCxnSpPr>
          <p:nvPr/>
        </p:nvCxnSpPr>
        <p:spPr>
          <a:xfrm flipV="1">
            <a:off x="3200872" y="4413017"/>
            <a:ext cx="6681494" cy="493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08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277416" y="156411"/>
            <a:ext cx="763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 Step Further:</a:t>
            </a:r>
            <a:r>
              <a:rPr lang="en-CA" sz="4000" b="1">
                <a:latin typeface="Arial" panose="020B0604020202020204" pitchFamily="34" charset="0"/>
                <a:cs typeface="Arial" panose="020B0604020202020204" pitchFamily="34" charset="0"/>
              </a:rPr>
              <a:t> the SEECube®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163" y="1197466"/>
            <a:ext cx="12020520" cy="42605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The next optional step is integrating a </a:t>
            </a: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Social Dimension </a:t>
            </a: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into Eco-Efficiency Analysis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378" y="2378564"/>
            <a:ext cx="359251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69962"/>
              </p:ext>
            </p:extLst>
          </p:nvPr>
        </p:nvGraphicFramePr>
        <p:xfrm>
          <a:off x="114972" y="2452392"/>
          <a:ext cx="3509371" cy="234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4723810" imgH="3153215" progId="PBrush">
                  <p:embed/>
                </p:oleObj>
              </mc:Choice>
              <mc:Fallback>
                <p:oleObj name="Bitmap Image" r:id="rId4" imgW="4723810" imgH="3153215" progId="PBrush">
                  <p:embed/>
                  <p:pic>
                    <p:nvPicPr>
                      <p:cNvPr id="131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72" y="2452392"/>
                        <a:ext cx="3509371" cy="234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27716"/>
              </p:ext>
            </p:extLst>
          </p:nvPr>
        </p:nvGraphicFramePr>
        <p:xfrm>
          <a:off x="3970333" y="2425698"/>
          <a:ext cx="38100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6" imgW="4076190" imgH="2523810" progId="PBrush">
                  <p:embed/>
                </p:oleObj>
              </mc:Choice>
              <mc:Fallback>
                <p:oleObj name="Bitmap Image" r:id="rId6" imgW="4076190" imgH="2523810" progId="PBrush">
                  <p:embed/>
                  <p:pic>
                    <p:nvPicPr>
                      <p:cNvPr id="131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3" y="2425698"/>
                        <a:ext cx="381000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-332907" y="3310168"/>
            <a:ext cx="1743071" cy="21544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8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workplace accidents /UB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205731" y="2598738"/>
            <a:ext cx="11430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employees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705595" y="3395365"/>
            <a:ext cx="976343" cy="2308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consumers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413158" y="4281932"/>
            <a:ext cx="1317850" cy="3139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local &amp; national community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250347" y="4247604"/>
            <a:ext cx="1074738" cy="3825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future 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generations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976123" y="3269760"/>
            <a:ext cx="1074738" cy="3825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international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community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007169" y="5234477"/>
            <a:ext cx="373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SEECube</a:t>
            </a:r>
            <a:r>
              <a:rPr lang="en-CA" dirty="0"/>
              <a:t>®: Now </a:t>
            </a:r>
            <a:r>
              <a:rPr lang="en-CA" b="1" dirty="0"/>
              <a:t>cost</a:t>
            </a:r>
            <a:r>
              <a:rPr lang="en-CA" dirty="0"/>
              <a:t>, </a:t>
            </a:r>
            <a:r>
              <a:rPr lang="en-CA" b="1" dirty="0"/>
              <a:t>environmental footprint </a:t>
            </a:r>
            <a:r>
              <a:rPr lang="en-CA" dirty="0"/>
              <a:t>and </a:t>
            </a:r>
            <a:r>
              <a:rPr lang="en-CA" b="1" dirty="0"/>
              <a:t>social acceptability </a:t>
            </a:r>
            <a:r>
              <a:rPr lang="en-CA" dirty="0"/>
              <a:t>can be seen in one integral graph.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8896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828460"/>
              </p:ext>
            </p:extLst>
          </p:nvPr>
        </p:nvGraphicFramePr>
        <p:xfrm>
          <a:off x="2408518" y="1317171"/>
          <a:ext cx="7427686" cy="48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832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for the company</a:t>
            </a: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790700" y="2631441"/>
            <a:ext cx="4114800" cy="1871663"/>
            <a:chOff x="731" y="1440"/>
            <a:chExt cx="1911" cy="1083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31" y="1440"/>
              <a:ext cx="1911" cy="10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843" y="1488"/>
              <a:ext cx="1749" cy="7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Strategic Decisions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Investment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Technology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Site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Evaluate product portfolio</a:t>
              </a:r>
            </a:p>
          </p:txBody>
        </p: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096000" y="2631441"/>
            <a:ext cx="4000500" cy="1871663"/>
            <a:chOff x="2904" y="1440"/>
            <a:chExt cx="1911" cy="1083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904" y="1440"/>
              <a:ext cx="1911" cy="1083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928" y="1488"/>
              <a:ext cx="1824" cy="93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cs typeface="Times New Roman" pitchFamily="18" charset="0"/>
                </a:rPr>
                <a:t>Marketing, Customers</a:t>
              </a:r>
              <a:endParaRPr lang="de-DE" sz="160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Demonstration of product  advantages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Improved customer relations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Product Differentiation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Better understand competitive</a:t>
              </a:r>
            </a:p>
            <a:p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 advantages</a:t>
              </a:r>
              <a:endParaRPr lang="de-DE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1787526" y="4688840"/>
            <a:ext cx="4117975" cy="1873250"/>
            <a:chOff x="731" y="2784"/>
            <a:chExt cx="1911" cy="1084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731" y="2784"/>
              <a:ext cx="1911" cy="10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68" y="2837"/>
              <a:ext cx="1824" cy="9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cs typeface="Times New Roman" pitchFamily="18" charset="0"/>
                </a:rPr>
                <a:t>Research and development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Quantification of the most</a:t>
              </a:r>
              <a:b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 important factors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Drive sustainable</a:t>
              </a:r>
            </a:p>
            <a:p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 products and processes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Drive production/process improvements</a:t>
              </a: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6096000" y="4688840"/>
            <a:ext cx="4000500" cy="1873250"/>
            <a:chOff x="2904" y="2784"/>
            <a:chExt cx="1911" cy="1084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904" y="2784"/>
              <a:ext cx="1911" cy="108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928" y="2832"/>
              <a:ext cx="1872" cy="70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cs typeface="Times New Roman" pitchFamily="18" charset="0"/>
                </a:rPr>
                <a:t>Stakeholder and Government Dialogue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Communication with authorities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Demonstration of Sustainability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Government “approvals”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947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1636"/>
            <a:ext cx="378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10836"/>
            <a:ext cx="834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Sponsored by Yale-UNIDO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6618" y="4954158"/>
            <a:ext cx="4662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4" y="5212194"/>
            <a:ext cx="1020198" cy="14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5831321"/>
            <a:ext cx="3810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6" y="4446658"/>
            <a:ext cx="40640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D0FDC-4A0C-BA4A-AC27-D2D67E267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95" y="2364240"/>
            <a:ext cx="599826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  <a:sym typeface="Wingdings"/>
              </a:rPr>
              <a:t>Reasons may vary: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Reduce cost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Increase margins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Increase sale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Enhance corporate competitiveness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Improve reputation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0923334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137478" y="2364240"/>
            <a:ext cx="49834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ym typeface="Wingdings"/>
              </a:rPr>
              <a:t>Potential roadblocks</a:t>
            </a:r>
          </a:p>
          <a:p>
            <a:pPr marL="404813" indent="-211138"/>
            <a:r>
              <a:rPr lang="en-US" dirty="0">
                <a:sym typeface="Wingdings"/>
              </a:rPr>
              <a:t>Resource depletion</a:t>
            </a:r>
          </a:p>
          <a:p>
            <a:pPr marL="404813" indent="-211138"/>
            <a:r>
              <a:rPr lang="en-US" dirty="0">
                <a:sym typeface="Wingdings"/>
              </a:rPr>
              <a:t>Environmental damage</a:t>
            </a:r>
          </a:p>
          <a:p>
            <a:pPr marL="404813" indent="-211138"/>
            <a:r>
              <a:rPr lang="en-US" dirty="0">
                <a:sym typeface="Wingdings"/>
              </a:rPr>
              <a:t>Growing population</a:t>
            </a:r>
          </a:p>
          <a:p>
            <a:pPr marL="404813" indent="-211138"/>
            <a:r>
              <a:rPr lang="en-US" dirty="0">
                <a:sym typeface="Wingdings"/>
              </a:rPr>
              <a:t>Increasing consumption</a:t>
            </a:r>
          </a:p>
          <a:p>
            <a:pPr marL="404813" indent="-211138"/>
            <a:r>
              <a:rPr lang="en-US" dirty="0">
                <a:sym typeface="Wingdings"/>
              </a:rPr>
              <a:t>Societal attitudes</a:t>
            </a:r>
          </a:p>
          <a:p>
            <a:pPr marL="404813" indent="-211138"/>
            <a:r>
              <a:rPr lang="en-US" dirty="0">
                <a:sym typeface="Wingdings"/>
              </a:rPr>
              <a:t>Regulatory landscape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92750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82321" y="3443493"/>
            <a:ext cx="10458402" cy="2968429"/>
            <a:chOff x="1117787" y="2306540"/>
            <a:chExt cx="10458402" cy="2968429"/>
          </a:xfrm>
        </p:grpSpPr>
        <p:sp>
          <p:nvSpPr>
            <p:cNvPr id="10" name="Freeform 9"/>
            <p:cNvSpPr/>
            <p:nvPr/>
          </p:nvSpPr>
          <p:spPr>
            <a:xfrm>
              <a:off x="1117787" y="2306540"/>
              <a:ext cx="1931540" cy="2968429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Political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Social services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Consumer protection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Tax competition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Knowledge competition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1442" y="2306540"/>
              <a:ext cx="1931540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Environmental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Climate change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Extinctions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Water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Waste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Resource constrains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5097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Social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Urbanization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Demographics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Population growth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Fear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14873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Technology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Nano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Molecular biology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Statistics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Computational science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Green chemistry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44649" y="2306540"/>
              <a:ext cx="1931540" cy="2937457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Economic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Globalization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High value services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Income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75551" y="2502164"/>
            <a:ext cx="447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Understand Trends &amp; Drivers</a:t>
            </a:r>
          </a:p>
        </p:txBody>
      </p:sp>
    </p:spTree>
    <p:extLst>
      <p:ext uri="{BB962C8B-B14F-4D97-AF65-F5344CB8AC3E}">
        <p14:creationId xmlns:p14="http://schemas.microsoft.com/office/powerpoint/2010/main" val="76097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731564243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36597" y="4021270"/>
            <a:ext cx="85738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a problem statement</a:t>
            </a:r>
          </a:p>
          <a:p>
            <a:endParaRPr lang="en-US" sz="2800" dirty="0"/>
          </a:p>
          <a:p>
            <a:r>
              <a:rPr lang="en-US" sz="2800" dirty="0"/>
              <a:t>If only we could _________, then we could____________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514" y="2743197"/>
            <a:ext cx="3686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Think of an outcome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63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01" y="2778376"/>
            <a:ext cx="3801580" cy="60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What are we delivering?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1144" y="3468050"/>
            <a:ext cx="3589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New synthetic route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New catalyst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Alternative solvent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New product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0319" y="2756605"/>
            <a:ext cx="465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is the “functional unit”?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140" y="3461346"/>
            <a:ext cx="61722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Number of reaction runs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Performance (yield or atom economy)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Energy usage per period of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Kg of parts cleaned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82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58" y="2078214"/>
            <a:ext cx="10515600" cy="60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Use Life Cycle and Green Chemistry Principles as a guide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2" y="2703868"/>
            <a:ext cx="4500914" cy="4004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05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3" name="Chevron 12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07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2105</Words>
  <Application>Microsoft Office PowerPoint</Application>
  <PresentationFormat>Widescreen</PresentationFormat>
  <Paragraphs>389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Mellor</dc:creator>
  <cp:lastModifiedBy>TF</cp:lastModifiedBy>
  <cp:revision>97</cp:revision>
  <dcterms:created xsi:type="dcterms:W3CDTF">2018-01-24T15:59:13Z</dcterms:created>
  <dcterms:modified xsi:type="dcterms:W3CDTF">2018-11-29T06:14:46Z</dcterms:modified>
</cp:coreProperties>
</file>